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6"/>
  </p:handoutMasterIdLst>
  <p:sldIdLst>
    <p:sldId id="256" r:id="rId3"/>
    <p:sldId id="257" r:id="rId5"/>
    <p:sldId id="320" r:id="rId6"/>
    <p:sldId id="322" r:id="rId7"/>
    <p:sldId id="323" r:id="rId8"/>
    <p:sldId id="321" r:id="rId9"/>
    <p:sldId id="336" r:id="rId10"/>
    <p:sldId id="337" r:id="rId11"/>
    <p:sldId id="339" r:id="rId12"/>
    <p:sldId id="340" r:id="rId13"/>
    <p:sldId id="341" r:id="rId14"/>
    <p:sldId id="342" r:id="rId15"/>
    <p:sldId id="378" r:id="rId16"/>
    <p:sldId id="343" r:id="rId17"/>
    <p:sldId id="344" r:id="rId18"/>
    <p:sldId id="345" r:id="rId19"/>
    <p:sldId id="349" r:id="rId20"/>
    <p:sldId id="379" r:id="rId21"/>
    <p:sldId id="258" r:id="rId22"/>
    <p:sldId id="353" r:id="rId23"/>
    <p:sldId id="356" r:id="rId24"/>
    <p:sldId id="357" r:id="rId25"/>
    <p:sldId id="358" r:id="rId26"/>
    <p:sldId id="359" r:id="rId27"/>
    <p:sldId id="360" r:id="rId28"/>
    <p:sldId id="361" r:id="rId29"/>
    <p:sldId id="319" r:id="rId30"/>
    <p:sldId id="354" r:id="rId31"/>
    <p:sldId id="355" r:id="rId32"/>
    <p:sldId id="325" r:id="rId33"/>
    <p:sldId id="326" r:id="rId34"/>
    <p:sldId id="327" r:id="rId35"/>
    <p:sldId id="328" r:id="rId36"/>
    <p:sldId id="329" r:id="rId37"/>
    <p:sldId id="330" r:id="rId38"/>
    <p:sldId id="331" r:id="rId39"/>
    <p:sldId id="332" r:id="rId40"/>
    <p:sldId id="333" r:id="rId41"/>
    <p:sldId id="334" r:id="rId42"/>
    <p:sldId id="335" r:id="rId43"/>
    <p:sldId id="276" r:id="rId44"/>
    <p:sldId id="280" r:id="rId45"/>
  </p:sldIdLst>
  <p:sldSz cx="9144000" cy="5143500" type="screen16x9"/>
  <p:notesSz cx="6858000" cy="9144000"/>
  <p:custDataLst>
    <p:tags r:id="rId5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 userDrawn="1">
          <p15:clr>
            <a:srgbClr val="A4A3A4"/>
          </p15:clr>
        </p15:guide>
        <p15:guide id="2" pos="28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4B4B"/>
    <a:srgbClr val="A9A9A9"/>
    <a:srgbClr val="BFBFBF"/>
    <a:srgbClr val="666666"/>
    <a:srgbClr val="7F7F7F"/>
    <a:srgbClr val="2E3D54"/>
    <a:srgbClr val="C20000"/>
    <a:srgbClr val="A6937B"/>
    <a:srgbClr val="414455"/>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99" autoAdjust="0"/>
    <p:restoredTop sz="93770" autoAdjust="0"/>
  </p:normalViewPr>
  <p:slideViewPr>
    <p:cSldViewPr showGuides="1">
      <p:cViewPr varScale="1">
        <p:scale>
          <a:sx n="110" d="100"/>
          <a:sy n="110" d="100"/>
        </p:scale>
        <p:origin x="221" y="278"/>
      </p:cViewPr>
      <p:guideLst>
        <p:guide orient="horz" pos="213"/>
        <p:guide pos="2896"/>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6.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inpin heiti" charset="-122"/>
                <a:ea typeface="inpin heiti"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inpin heiti" charset="-122"/>
                <a:ea typeface="inpin heiti" charset="-122"/>
              </a:defRPr>
            </a:lvl1pPr>
          </a:lstStyle>
          <a:p>
            <a:fld id="{673B58EF-4ABD-40F4-ACA4-FE81D742E6DD}" type="datetimeFigureOut">
              <a:rPr lang="zh-CN" altLang="en-US"/>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inpin heiti" charset="-122"/>
                <a:ea typeface="inpin heiti"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inpin heiti" charset="-122"/>
                <a:ea typeface="inpin heiti" charset="-122"/>
              </a:defRPr>
            </a:lvl1pPr>
          </a:lstStyle>
          <a:p>
            <a:fld id="{A11FC198-2D83-4DFC-8CDD-7D23AF44D411}" type="slidenum">
              <a:rPr lang="zh-CN" altLang="en-US"/>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inpin heiti" charset="-122"/>
        <a:cs typeface="+mn-cs"/>
      </a:defRPr>
    </a:lvl1pPr>
    <a:lvl2pPr marL="457200" algn="l" defTabSz="914400" rtl="0" eaLnBrk="1" latinLnBrk="0" hangingPunct="1">
      <a:defRPr sz="1200" b="0" i="0" kern="1200">
        <a:solidFill>
          <a:schemeClr val="tx1"/>
        </a:solidFill>
        <a:latin typeface="inpin heiti" charset="-122"/>
        <a:ea typeface="inpin heiti" charset="-122"/>
        <a:cs typeface="+mn-cs"/>
      </a:defRPr>
    </a:lvl2pPr>
    <a:lvl3pPr marL="914400" algn="l" defTabSz="914400" rtl="0" eaLnBrk="1" latinLnBrk="0" hangingPunct="1">
      <a:defRPr sz="1200" b="0" i="0" kern="1200">
        <a:solidFill>
          <a:schemeClr val="tx1"/>
        </a:solidFill>
        <a:latin typeface="inpin heiti" charset="-122"/>
        <a:ea typeface="inpin heiti" charset="-122"/>
        <a:cs typeface="+mn-cs"/>
      </a:defRPr>
    </a:lvl3pPr>
    <a:lvl4pPr marL="1371600" algn="l" defTabSz="914400" rtl="0" eaLnBrk="1" latinLnBrk="0" hangingPunct="1">
      <a:defRPr sz="1200" b="0" i="0" kern="1200">
        <a:solidFill>
          <a:schemeClr val="tx1"/>
        </a:solidFill>
        <a:latin typeface="inpin heiti" charset="-122"/>
        <a:ea typeface="inpin heiti" charset="-122"/>
        <a:cs typeface="+mn-cs"/>
      </a:defRPr>
    </a:lvl4pPr>
    <a:lvl5pPr marL="1828800" algn="l" defTabSz="914400" rtl="0" eaLnBrk="1" latinLnBrk="0" hangingPunct="1">
      <a:defRPr sz="1200" b="0" i="0" kern="1200">
        <a:solidFill>
          <a:schemeClr val="tx1"/>
        </a:solidFill>
        <a:latin typeface="inpin heiti" charset="-122"/>
        <a:ea typeface="inpin heiti"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lvl1pPr>
              <a:defRPr b="0" i="0">
                <a:latin typeface="inpin heiti" charset="-122"/>
                <a:ea typeface="inpin heiti"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endParaRPr lang="zh-CN" altLang="en-US"/>
          </a:p>
        </p:txBody>
      </p:sp>
      <p:sp>
        <p:nvSpPr>
          <p:cNvPr id="4" name="矩形 3"/>
          <p:cNvSpPr/>
          <p:nvPr userDrawn="1"/>
        </p:nvSpPr>
        <p:spPr>
          <a:xfrm>
            <a:off x="7308304" y="4155926"/>
            <a:ext cx="775136" cy="230832"/>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inpin heiti" charset="-122"/>
              <a:ea typeface="inpin heiti"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500" advTm="4000">
        <p:fade/>
      </p:transition>
    </mc:Choice>
    <mc:Fallback>
      <p:transition spd="slow" advTm="4000">
        <p:fade/>
      </p:transition>
    </mc:Fallback>
  </mc:AlternateContent>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30.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tags" Target="../tags/tag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tags" Target="../tags/tag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xml"/><Relationship Id="rId2" Type="http://schemas.openxmlformats.org/officeDocument/2006/relationships/image" Target="../media/image39.png"/><Relationship Id="rId1" Type="http://schemas.openxmlformats.org/officeDocument/2006/relationships/tags" Target="../tags/tag5.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9276" y="-308570"/>
            <a:ext cx="5132554" cy="4834220"/>
          </a:xfrm>
          <a:prstGeom prst="rect">
            <a:avLst/>
          </a:prstGeom>
        </p:spPr>
      </p:pic>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H="1" flipV="1">
            <a:off x="6642446" y="1059582"/>
            <a:ext cx="5139025" cy="4834220"/>
          </a:xfrm>
          <a:prstGeom prst="rect">
            <a:avLst/>
          </a:prstGeom>
        </p:spPr>
      </p:pic>
      <p:sp>
        <p:nvSpPr>
          <p:cNvPr id="15" name="矩形 14"/>
          <p:cNvSpPr/>
          <p:nvPr/>
        </p:nvSpPr>
        <p:spPr>
          <a:xfrm>
            <a:off x="1769509" y="115472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sp>
        <p:nvSpPr>
          <p:cNvPr id="17" name="文本框 16"/>
          <p:cNvSpPr txBox="1"/>
          <p:nvPr/>
        </p:nvSpPr>
        <p:spPr>
          <a:xfrm>
            <a:off x="2915946" y="1419995"/>
            <a:ext cx="3611880" cy="1753235"/>
          </a:xfrm>
          <a:prstGeom prst="rect">
            <a:avLst/>
          </a:prstGeom>
          <a:noFill/>
        </p:spPr>
        <p:txBody>
          <a:bodyPr wrap="none" rtlCol="0">
            <a:spAutoFit/>
          </a:bodyPr>
          <a:lstStyle/>
          <a:p>
            <a:pPr indent="457200"/>
            <a:r>
              <a:rPr lang="zh-CN" altLang="en-US" sz="5400" dirty="0">
                <a:solidFill>
                  <a:srgbClr val="666666"/>
                </a:solidFill>
                <a:latin typeface="+mn-lt"/>
                <a:ea typeface="+mn-ea"/>
                <a:cs typeface="+mn-ea"/>
                <a:sym typeface="+mn-lt"/>
              </a:rPr>
              <a:t>电子卷宗</a:t>
            </a:r>
            <a:endParaRPr lang="zh-CN" altLang="en-US" sz="5400" dirty="0">
              <a:solidFill>
                <a:srgbClr val="666666"/>
              </a:solidFill>
              <a:latin typeface="+mn-lt"/>
              <a:ea typeface="+mn-ea"/>
              <a:cs typeface="+mn-ea"/>
              <a:sym typeface="+mn-lt"/>
            </a:endParaRPr>
          </a:p>
          <a:p>
            <a:r>
              <a:rPr lang="zh-CN" altLang="en-US" sz="5400" dirty="0">
                <a:solidFill>
                  <a:srgbClr val="666666"/>
                </a:solidFill>
                <a:latin typeface="+mn-lt"/>
                <a:ea typeface="+mn-ea"/>
                <a:cs typeface="+mn-ea"/>
                <a:sym typeface="+mn-lt"/>
              </a:rPr>
              <a:t>全流程培训</a:t>
            </a:r>
            <a:endParaRPr lang="zh-CN" altLang="en-US" sz="5400" dirty="0">
              <a:solidFill>
                <a:srgbClr val="666666"/>
              </a:solidFill>
              <a:latin typeface="+mn-lt"/>
              <a:ea typeface="+mn-ea"/>
              <a:cs typeface="+mn-ea"/>
              <a:sym typeface="+mn-lt"/>
            </a:endParaRPr>
          </a:p>
        </p:txBody>
      </p:sp>
      <p:grpSp>
        <p:nvGrpSpPr>
          <p:cNvPr id="8" name="组合 7"/>
          <p:cNvGrpSpPr/>
          <p:nvPr/>
        </p:nvGrpSpPr>
        <p:grpSpPr>
          <a:xfrm>
            <a:off x="3996055" y="3129280"/>
            <a:ext cx="1617345" cy="2141220"/>
            <a:chOff x="4047664" y="3529452"/>
            <a:chExt cx="1204332" cy="879928"/>
          </a:xfrm>
        </p:grpSpPr>
        <p:sp>
          <p:nvSpPr>
            <p:cNvPr id="16" name="流程图: 过程 15"/>
            <p:cNvSpPr/>
            <p:nvPr/>
          </p:nvSpPr>
          <p:spPr>
            <a:xfrm>
              <a:off x="4047664" y="3529452"/>
              <a:ext cx="1204332" cy="338982"/>
            </a:xfrm>
            <a:prstGeom prst="flowChartProcess">
              <a:avLst/>
            </a:prstGeom>
            <a:solidFill>
              <a:srgbClr val="4B4B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pic>
          <p:nvPicPr>
            <p:cNvPr id="19" name="Picture 15"/>
            <p:cNvPicPr>
              <a:picLocks noChangeAspect="1"/>
            </p:cNvPicPr>
            <p:nvPr/>
          </p:nvPicPr>
          <p:blipFill>
            <a:blip r:embed="rId3" cstate="email"/>
            <a:stretch>
              <a:fillRect/>
            </a:stretch>
          </p:blipFill>
          <p:spPr>
            <a:xfrm rot="5400000" flipH="1">
              <a:off x="4379860" y="3572169"/>
              <a:ext cx="540946" cy="1133476"/>
            </a:xfrm>
            <a:prstGeom prst="rect">
              <a:avLst/>
            </a:prstGeom>
          </p:spPr>
        </p:pic>
      </p:grpSp>
      <p:sp>
        <p:nvSpPr>
          <p:cNvPr id="20" name="文本框 19"/>
          <p:cNvSpPr txBox="1"/>
          <p:nvPr/>
        </p:nvSpPr>
        <p:spPr>
          <a:xfrm>
            <a:off x="4032527" y="3534276"/>
            <a:ext cx="1640840" cy="260350"/>
          </a:xfrm>
          <a:prstGeom prst="rect">
            <a:avLst/>
          </a:prstGeom>
          <a:noFill/>
        </p:spPr>
        <p:txBody>
          <a:bodyPr wrap="none" rtlCol="0">
            <a:spAutoFit/>
          </a:bodyPr>
          <a:lstStyle/>
          <a:p>
            <a:r>
              <a:rPr lang="zh-CN" altLang="en-US" sz="1100" dirty="0">
                <a:solidFill>
                  <a:schemeClr val="bg1"/>
                </a:solidFill>
                <a:latin typeface="+mn-lt"/>
                <a:ea typeface="+mn-ea"/>
                <a:cs typeface="+mn-ea"/>
                <a:sym typeface="+mn-lt"/>
              </a:rPr>
              <a:t>日期：</a:t>
            </a:r>
            <a:r>
              <a:rPr lang="en-US" altLang="zh-CN" sz="1100" dirty="0" err="1">
                <a:solidFill>
                  <a:schemeClr val="bg1"/>
                </a:solidFill>
                <a:latin typeface="+mn-lt"/>
                <a:ea typeface="+mn-ea"/>
                <a:cs typeface="+mn-ea"/>
                <a:sym typeface="+mn-lt"/>
              </a:rPr>
              <a:t>2023</a:t>
            </a:r>
            <a:r>
              <a:rPr lang="zh-CN" altLang="en-US" sz="1100" dirty="0" err="1">
                <a:solidFill>
                  <a:schemeClr val="bg1"/>
                </a:solidFill>
                <a:latin typeface="+mn-lt"/>
                <a:ea typeface="+mn-ea"/>
                <a:cs typeface="+mn-ea"/>
                <a:sym typeface="+mn-lt"/>
              </a:rPr>
              <a:t>年</a:t>
            </a:r>
            <a:r>
              <a:rPr lang="en-US" altLang="zh-CN" sz="1100" dirty="0" err="1">
                <a:solidFill>
                  <a:schemeClr val="bg1"/>
                </a:solidFill>
                <a:latin typeface="+mn-lt"/>
                <a:ea typeface="+mn-ea"/>
                <a:cs typeface="+mn-ea"/>
                <a:sym typeface="+mn-lt"/>
              </a:rPr>
              <a:t>10</a:t>
            </a:r>
            <a:r>
              <a:rPr lang="zh-CN" altLang="en-US" sz="1100" dirty="0" err="1">
                <a:solidFill>
                  <a:schemeClr val="bg1"/>
                </a:solidFill>
                <a:latin typeface="+mn-lt"/>
                <a:ea typeface="+mn-ea"/>
                <a:cs typeface="+mn-ea"/>
                <a:sym typeface="+mn-lt"/>
              </a:rPr>
              <a:t>月</a:t>
            </a:r>
            <a:r>
              <a:rPr lang="en-US" altLang="zh-CN" sz="1100" dirty="0" err="1">
                <a:solidFill>
                  <a:schemeClr val="bg1"/>
                </a:solidFill>
                <a:latin typeface="+mn-lt"/>
                <a:ea typeface="+mn-ea"/>
                <a:cs typeface="+mn-ea"/>
                <a:sym typeface="+mn-lt"/>
              </a:rPr>
              <a:t>13</a:t>
            </a:r>
            <a:r>
              <a:rPr lang="zh-CN" altLang="en-US" sz="1100" dirty="0" err="1">
                <a:solidFill>
                  <a:schemeClr val="bg1"/>
                </a:solidFill>
                <a:latin typeface="+mn-lt"/>
                <a:ea typeface="+mn-ea"/>
                <a:cs typeface="+mn-ea"/>
                <a:sym typeface="+mn-lt"/>
              </a:rPr>
              <a:t>日</a:t>
            </a:r>
            <a:endParaRPr lang="zh-CN" altLang="en-US" sz="1100" dirty="0" err="1">
              <a:solidFill>
                <a:schemeClr val="bg1"/>
              </a:solidFill>
              <a:latin typeface="+mn-lt"/>
              <a:ea typeface="+mn-ea"/>
              <a:cs typeface="+mn-ea"/>
              <a:sym typeface="+mn-lt"/>
            </a:endParaRPr>
          </a:p>
        </p:txBody>
      </p:sp>
      <p:sp>
        <p:nvSpPr>
          <p:cNvPr id="2" name="文本框 1"/>
          <p:cNvSpPr txBox="1"/>
          <p:nvPr>
            <p:custDataLst>
              <p:tags r:id="rId4"/>
            </p:custDataLst>
          </p:nvPr>
        </p:nvSpPr>
        <p:spPr>
          <a:xfrm>
            <a:off x="4032527" y="3273926"/>
            <a:ext cx="1160780" cy="260350"/>
          </a:xfrm>
          <a:prstGeom prst="rect">
            <a:avLst/>
          </a:prstGeom>
          <a:noFill/>
        </p:spPr>
        <p:txBody>
          <a:bodyPr wrap="none" rtlCol="0">
            <a:spAutoFit/>
          </a:bodyPr>
          <a:p>
            <a:r>
              <a:rPr lang="zh-CN" altLang="en-US" sz="1100" dirty="0">
                <a:solidFill>
                  <a:schemeClr val="bg1"/>
                </a:solidFill>
                <a:latin typeface="+mn-lt"/>
                <a:ea typeface="+mn-ea"/>
                <a:cs typeface="+mn-ea"/>
                <a:sym typeface="+mn-lt"/>
              </a:rPr>
              <a:t>演讲人：</a:t>
            </a:r>
            <a:r>
              <a:rPr lang="zh-CN" altLang="en-US" sz="1100" dirty="0">
                <a:solidFill>
                  <a:schemeClr val="bg1"/>
                </a:solidFill>
                <a:latin typeface="+mn-lt"/>
                <a:ea typeface="+mn-ea"/>
                <a:cs typeface="+mn-ea"/>
                <a:sym typeface="+mn-lt"/>
              </a:rPr>
              <a:t>庄钦豪</a:t>
            </a:r>
            <a:endParaRPr lang="zh-CN" altLang="en-US" sz="1100"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75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par>
                          <p:cTn id="17" fill="hold">
                            <p:stCondLst>
                              <p:cond delay="1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by="(-#ppt_w*2)" calcmode="lin" valueType="num">
                                      <p:cBhvr rctx="PPT">
                                        <p:cTn id="20" dur="1000" autoRev="1" fill="hold">
                                          <p:stCondLst>
                                            <p:cond delay="0"/>
                                          </p:stCondLst>
                                        </p:cTn>
                                        <p:tgtEl>
                                          <p:spTgt spid="17"/>
                                        </p:tgtEl>
                                        <p:attrNameLst>
                                          <p:attrName>ppt_w</p:attrName>
                                        </p:attrNameLst>
                                      </p:cBhvr>
                                    </p:anim>
                                    <p:anim by="(#ppt_w*0.50)" calcmode="lin" valueType="num">
                                      <p:cBhvr>
                                        <p:cTn id="21" dur="1000" decel="50000" autoRev="1" fill="hold">
                                          <p:stCondLst>
                                            <p:cond delay="0"/>
                                          </p:stCondLst>
                                        </p:cTn>
                                        <p:tgtEl>
                                          <p:spTgt spid="17"/>
                                        </p:tgtEl>
                                        <p:attrNameLst>
                                          <p:attrName>ppt_x</p:attrName>
                                        </p:attrNameLst>
                                      </p:cBhvr>
                                    </p:anim>
                                    <p:anim from="(-#ppt_h/2)" to="(#ppt_y)" calcmode="lin" valueType="num">
                                      <p:cBhvr>
                                        <p:cTn id="22" dur="2000" fill="hold">
                                          <p:stCondLst>
                                            <p:cond delay="0"/>
                                          </p:stCondLst>
                                        </p:cTn>
                                        <p:tgtEl>
                                          <p:spTgt spid="17"/>
                                        </p:tgtEl>
                                        <p:attrNameLst>
                                          <p:attrName>ppt_y</p:attrName>
                                        </p:attrNameLst>
                                      </p:cBhvr>
                                    </p:anim>
                                    <p:animRot by="21600000">
                                      <p:cBhvr>
                                        <p:cTn id="23" dur="2000" fill="hold">
                                          <p:stCondLst>
                                            <p:cond delay="0"/>
                                          </p:stCondLst>
                                        </p:cTn>
                                        <p:tgtEl>
                                          <p:spTgt spid="17"/>
                                        </p:tgtEl>
                                        <p:attrNameLst>
                                          <p:attrName>r</p:attrName>
                                        </p:attrNameLst>
                                      </p:cBhvr>
                                    </p:animRot>
                                  </p:childTnLst>
                                </p:cTn>
                              </p:par>
                            </p:childTnLst>
                          </p:cTn>
                        </p:par>
                        <p:par>
                          <p:cTn id="24" fill="hold">
                            <p:stCondLst>
                              <p:cond delay="4849"/>
                            </p:stCondLst>
                            <p:childTnLst>
                              <p:par>
                                <p:cTn id="25" presetID="42"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5849"/>
                            </p:stCondLst>
                            <p:childTnLst>
                              <p:par>
                                <p:cTn id="31" presetID="53" presetClass="entr" presetSubtype="16"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childTnLst>
                          </p:cTn>
                        </p:par>
                        <p:par>
                          <p:cTn id="36" fill="hold">
                            <p:stCondLst>
                              <p:cond delay="6349"/>
                            </p:stCondLst>
                            <p:childTnLst>
                              <p:par>
                                <p:cTn id="37" presetID="53" presetClass="entr" presetSubtype="16"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2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3" name="文本框 102"/>
          <p:cNvSpPr txBox="1"/>
          <p:nvPr/>
        </p:nvSpPr>
        <p:spPr>
          <a:xfrm>
            <a:off x="661035" y="758190"/>
            <a:ext cx="7233920" cy="1112520"/>
          </a:xfrm>
          <a:prstGeom prst="rect">
            <a:avLst/>
          </a:prstGeom>
          <a:noFill/>
          <a:ln w="9525">
            <a:noFill/>
          </a:ln>
        </p:spPr>
        <p:txBody>
          <a:bodyPr wrap="square">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移动复制到案件：移动是指把案件移动到本案卷宗其他目录，复制到案件指把文书复制至其他案件</a:t>
            </a:r>
            <a:r>
              <a:rPr lang="en-US" sz="1800" b="0">
                <a:latin typeface="Calibri" panose="020F0502020204030204" pitchFamily="34" charset="0"/>
                <a:ea typeface="宋体" panose="02010600030101010101" pitchFamily="2" charset="-122"/>
                <a:cs typeface="Times New Roman" panose="02020603050405020304" charset="0"/>
              </a:rPr>
              <a:t> </a:t>
            </a:r>
            <a:r>
              <a:rPr lang="zh-CN" sz="1800" b="0">
                <a:latin typeface="Calibri" panose="020F0502020204030204" pitchFamily="34" charset="0"/>
                <a:ea typeface="宋体" panose="02010600030101010101" pitchFamily="2" charset="-122"/>
              </a:rPr>
              <a:t>操作如下：（</a:t>
            </a:r>
            <a:r>
              <a:rPr lang="en-US" sz="1800" b="0">
                <a:latin typeface="Calibri" panose="020F0502020204030204" pitchFamily="34" charset="0"/>
                <a:ea typeface="宋体" panose="02010600030101010101" pitchFamily="2" charset="-122"/>
              </a:rPr>
              <a:t>1</a:t>
            </a:r>
            <a:r>
              <a:rPr lang="zh-CN" sz="1800" b="0">
                <a:latin typeface="Calibri" panose="020F0502020204030204" pitchFamily="34" charset="0"/>
                <a:ea typeface="宋体" panose="02010600030101010101" pitchFamily="2" charset="-122"/>
              </a:rPr>
              <a:t>）批量操作</a:t>
            </a:r>
            <a:r>
              <a:rPr lang="en-US" sz="1800" b="0">
                <a:latin typeface="Wingdings" panose="05000000000000000000" charset="0"/>
                <a:ea typeface="宋体" panose="02010600030101010101" pitchFamily="2" charset="-122"/>
              </a:rPr>
              <a:t>Ø </a:t>
            </a:r>
            <a:r>
              <a:rPr lang="zh-CN" sz="1800" b="0">
                <a:latin typeface="Calibri" panose="020F0502020204030204" pitchFamily="34" charset="0"/>
                <a:ea typeface="宋体" panose="02010600030101010101" pitchFamily="2" charset="-122"/>
              </a:rPr>
              <a:t>选择文书</a:t>
            </a:r>
            <a:endParaRPr lang="zh-CN" altLang="en-US" sz="1800" b="0">
              <a:latin typeface="Calibri" panose="020F0502020204030204" pitchFamily="34" charset="0"/>
              <a:ea typeface="宋体" panose="02010600030101010101" pitchFamily="2" charset="-122"/>
            </a:endParaRPr>
          </a:p>
        </p:txBody>
      </p:sp>
      <p:pic>
        <p:nvPicPr>
          <p:cNvPr id="2" name="图片 1" descr="移动复制"/>
          <p:cNvPicPr>
            <a:picLocks noChangeAspect="1"/>
          </p:cNvPicPr>
          <p:nvPr/>
        </p:nvPicPr>
        <p:blipFill>
          <a:blip r:embed="rId1"/>
          <a:stretch>
            <a:fillRect/>
          </a:stretch>
        </p:blipFill>
        <p:spPr>
          <a:xfrm>
            <a:off x="2843530" y="1419860"/>
            <a:ext cx="4429125" cy="3640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4" name="文本框 103"/>
          <p:cNvSpPr txBox="1"/>
          <p:nvPr/>
        </p:nvSpPr>
        <p:spPr>
          <a:xfrm>
            <a:off x="611505" y="691515"/>
            <a:ext cx="6758305" cy="699135"/>
          </a:xfrm>
          <a:prstGeom prst="rect">
            <a:avLst/>
          </a:prstGeom>
          <a:noFill/>
          <a:ln w="9525">
            <a:noFill/>
          </a:ln>
        </p:spPr>
        <p:txBody>
          <a:bodyPr>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移动文书</a:t>
            </a:r>
            <a:endParaRPr lang="zh-CN" altLang="en-US" sz="1800" b="0">
              <a:latin typeface="Calibri" panose="020F0502020204030204" pitchFamily="34" charset="0"/>
              <a:ea typeface="宋体" panose="02010600030101010101" pitchFamily="2" charset="-122"/>
            </a:endParaRPr>
          </a:p>
        </p:txBody>
      </p:sp>
      <p:pic>
        <p:nvPicPr>
          <p:cNvPr id="3" name="图片 2" descr="移动"/>
          <p:cNvPicPr>
            <a:picLocks noChangeAspect="1"/>
          </p:cNvPicPr>
          <p:nvPr/>
        </p:nvPicPr>
        <p:blipFill>
          <a:blip r:embed="rId1"/>
          <a:stretch>
            <a:fillRect/>
          </a:stretch>
        </p:blipFill>
        <p:spPr>
          <a:xfrm>
            <a:off x="611505" y="1131570"/>
            <a:ext cx="6082665" cy="3940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5" name="文本框 104"/>
          <p:cNvSpPr txBox="1"/>
          <p:nvPr/>
        </p:nvSpPr>
        <p:spPr>
          <a:xfrm>
            <a:off x="661035" y="691515"/>
            <a:ext cx="6668770" cy="641985"/>
          </a:xfrm>
          <a:prstGeom prst="rect">
            <a:avLst/>
          </a:prstGeom>
          <a:noFill/>
          <a:ln w="9525">
            <a:noFill/>
          </a:ln>
        </p:spPr>
        <p:txBody>
          <a:bodyPr>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复制到案件（需要承办人的账号才可以）</a:t>
            </a:r>
            <a:endParaRPr lang="zh-CN" altLang="en-US" sz="1800" b="0">
              <a:latin typeface="Calibri" panose="020F0502020204030204" pitchFamily="34" charset="0"/>
              <a:ea typeface="宋体" panose="02010600030101010101" pitchFamily="2" charset="-122"/>
            </a:endParaRPr>
          </a:p>
        </p:txBody>
      </p:sp>
      <p:pic>
        <p:nvPicPr>
          <p:cNvPr id="3" name="图片 2" descr="移动复制"/>
          <p:cNvPicPr>
            <a:picLocks noChangeAspect="1"/>
          </p:cNvPicPr>
          <p:nvPr/>
        </p:nvPicPr>
        <p:blipFill>
          <a:blip r:embed="rId1"/>
          <a:stretch>
            <a:fillRect/>
          </a:stretch>
        </p:blipFill>
        <p:spPr>
          <a:xfrm>
            <a:off x="683895" y="1131570"/>
            <a:ext cx="4589780" cy="3772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5" name="文本框 104"/>
          <p:cNvSpPr txBox="1"/>
          <p:nvPr/>
        </p:nvSpPr>
        <p:spPr>
          <a:xfrm>
            <a:off x="661035" y="691515"/>
            <a:ext cx="6668770" cy="641985"/>
          </a:xfrm>
          <a:prstGeom prst="rect">
            <a:avLst/>
          </a:prstGeom>
          <a:noFill/>
          <a:ln w="9525">
            <a:noFill/>
          </a:ln>
        </p:spPr>
        <p:txBody>
          <a:bodyPr>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复制到案件（需要承办人的账号才可以）</a:t>
            </a:r>
            <a:endParaRPr lang="zh-CN" altLang="en-US" sz="1800" b="0">
              <a:latin typeface="Calibri" panose="020F0502020204030204" pitchFamily="34" charset="0"/>
              <a:ea typeface="宋体" panose="02010600030101010101" pitchFamily="2" charset="-122"/>
            </a:endParaRPr>
          </a:p>
        </p:txBody>
      </p:sp>
      <p:pic>
        <p:nvPicPr>
          <p:cNvPr id="2" name="图片 1" descr="复制到"/>
          <p:cNvPicPr>
            <a:picLocks noChangeAspect="1"/>
          </p:cNvPicPr>
          <p:nvPr>
            <p:custDataLst>
              <p:tags r:id="rId1"/>
            </p:custDataLst>
          </p:nvPr>
        </p:nvPicPr>
        <p:blipFill>
          <a:blip r:embed="rId2"/>
          <a:stretch>
            <a:fillRect/>
          </a:stretch>
        </p:blipFill>
        <p:spPr>
          <a:xfrm>
            <a:off x="395605" y="1318260"/>
            <a:ext cx="8201660" cy="3093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6" name="文本框 105"/>
          <p:cNvSpPr txBox="1"/>
          <p:nvPr/>
        </p:nvSpPr>
        <p:spPr>
          <a:xfrm>
            <a:off x="661035" y="673100"/>
            <a:ext cx="7681595" cy="645160"/>
          </a:xfrm>
          <a:prstGeom prst="rect">
            <a:avLst/>
          </a:prstGeom>
          <a:noFill/>
          <a:ln w="9525">
            <a:noFill/>
          </a:ln>
        </p:spPr>
        <p:txBody>
          <a:bodyPr wrap="square">
            <a:sp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系统中提供案件打印、下载、删除功能需先在阅读区选择文件，然后进行相应操作，如下图：</a:t>
            </a:r>
            <a:endParaRPr lang="zh-CN" altLang="en-US" sz="1800" b="0">
              <a:latin typeface="Calibri" panose="020F0502020204030204" pitchFamily="34" charset="0"/>
              <a:ea typeface="宋体" panose="02010600030101010101" pitchFamily="2" charset="-122"/>
            </a:endParaRPr>
          </a:p>
        </p:txBody>
      </p:sp>
      <p:pic>
        <p:nvPicPr>
          <p:cNvPr id="4" name="图片 3" descr="打印下载删除"/>
          <p:cNvPicPr>
            <a:picLocks noChangeAspect="1"/>
          </p:cNvPicPr>
          <p:nvPr/>
        </p:nvPicPr>
        <p:blipFill>
          <a:blip r:embed="rId1"/>
          <a:stretch>
            <a:fillRect/>
          </a:stretch>
        </p:blipFill>
        <p:spPr>
          <a:xfrm>
            <a:off x="661035" y="1342390"/>
            <a:ext cx="5673725" cy="3785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7" name="文本框 106"/>
          <p:cNvSpPr txBox="1"/>
          <p:nvPr/>
        </p:nvSpPr>
        <p:spPr>
          <a:xfrm>
            <a:off x="621030" y="673100"/>
            <a:ext cx="6806565" cy="697230"/>
          </a:xfrm>
          <a:prstGeom prst="rect">
            <a:avLst/>
          </a:prstGeom>
          <a:noFill/>
          <a:ln w="9525">
            <a:noFill/>
          </a:ln>
        </p:spPr>
        <p:txBody>
          <a:bodyPr>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单个操作：</a:t>
            </a:r>
            <a:endParaRPr lang="zh-CN" altLang="en-US" sz="1800" b="0">
              <a:latin typeface="Calibri" panose="020F0502020204030204" pitchFamily="34" charset="0"/>
              <a:ea typeface="宋体" panose="02010600030101010101" pitchFamily="2" charset="-122"/>
            </a:endParaRPr>
          </a:p>
        </p:txBody>
      </p:sp>
      <p:pic>
        <p:nvPicPr>
          <p:cNvPr id="3" name="图片 2" descr="2打印下载"/>
          <p:cNvPicPr>
            <a:picLocks noChangeAspect="1"/>
          </p:cNvPicPr>
          <p:nvPr/>
        </p:nvPicPr>
        <p:blipFill>
          <a:blip r:embed="rId1"/>
          <a:stretch>
            <a:fillRect/>
          </a:stretch>
        </p:blipFill>
        <p:spPr>
          <a:xfrm>
            <a:off x="755650" y="1131570"/>
            <a:ext cx="5060950" cy="3932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8" name="文本框 107"/>
          <p:cNvSpPr txBox="1"/>
          <p:nvPr/>
        </p:nvSpPr>
        <p:spPr>
          <a:xfrm>
            <a:off x="621030" y="637540"/>
            <a:ext cx="5080000" cy="368300"/>
          </a:xfrm>
          <a:prstGeom prst="rect">
            <a:avLst/>
          </a:prstGeom>
          <a:noFill/>
          <a:ln w="9525">
            <a:noFill/>
          </a:ln>
        </p:spPr>
        <p:txBody>
          <a:bodyPr>
            <a:sp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系统提供回收站功能找回删除的文件</a:t>
            </a:r>
            <a:endParaRPr lang="zh-CN" altLang="en-US" sz="1800" b="0">
              <a:latin typeface="Calibri" panose="020F0502020204030204" pitchFamily="34" charset="0"/>
              <a:ea typeface="宋体" panose="02010600030101010101" pitchFamily="2" charset="-122"/>
            </a:endParaRPr>
          </a:p>
        </p:txBody>
      </p:sp>
      <p:pic>
        <p:nvPicPr>
          <p:cNvPr id="3" name="图片 2" descr="恢复文件"/>
          <p:cNvPicPr>
            <a:picLocks noChangeAspect="1"/>
          </p:cNvPicPr>
          <p:nvPr/>
        </p:nvPicPr>
        <p:blipFill>
          <a:blip r:embed="rId1"/>
          <a:stretch>
            <a:fillRect/>
          </a:stretch>
        </p:blipFill>
        <p:spPr>
          <a:xfrm>
            <a:off x="621030" y="1224915"/>
            <a:ext cx="7924800" cy="3183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0" name="文本框 109"/>
          <p:cNvSpPr txBox="1"/>
          <p:nvPr/>
        </p:nvSpPr>
        <p:spPr>
          <a:xfrm>
            <a:off x="683895" y="673100"/>
            <a:ext cx="5080000" cy="368300"/>
          </a:xfrm>
          <a:prstGeom prst="rect">
            <a:avLst/>
          </a:prstGeom>
          <a:noFill/>
          <a:ln w="9525">
            <a:noFill/>
          </a:ln>
        </p:spPr>
        <p:txBody>
          <a:bodyPr>
            <a:spAutoFit/>
          </a:bodyPr>
          <a:p>
            <a:pPr marL="0" indent="0"/>
            <a:r>
              <a:rPr lang="en-US" sz="1800">
                <a:latin typeface="Wingdings" panose="05000000000000000000" charset="0"/>
                <a:sym typeface="+mn-ea"/>
              </a:rPr>
              <a:t>Ø </a:t>
            </a:r>
            <a:r>
              <a:rPr lang="zh-CN" sz="1800" b="1">
                <a:latin typeface="Arial" panose="020B0604020202020204" pitchFamily="34" charset="0"/>
                <a:ea typeface="宋体" panose="02010600030101010101" pitchFamily="2" charset="-122"/>
              </a:rPr>
              <a:t>重命名文件</a:t>
            </a:r>
            <a:endParaRPr lang="zh-CN" altLang="en-US" sz="1800" b="1">
              <a:latin typeface="Arial" panose="020B0604020202020204" pitchFamily="34" charset="0"/>
              <a:ea typeface="宋体" panose="02010600030101010101" pitchFamily="2" charset="-122"/>
            </a:endParaRPr>
          </a:p>
        </p:txBody>
      </p:sp>
      <p:sp>
        <p:nvSpPr>
          <p:cNvPr id="111" name="文本框 110"/>
          <p:cNvSpPr txBox="1"/>
          <p:nvPr/>
        </p:nvSpPr>
        <p:spPr>
          <a:xfrm>
            <a:off x="661035" y="3067050"/>
            <a:ext cx="5080000" cy="645160"/>
          </a:xfrm>
          <a:prstGeom prst="rect">
            <a:avLst/>
          </a:prstGeom>
          <a:noFill/>
          <a:ln w="9525">
            <a:noFill/>
          </a:ln>
        </p:spPr>
        <p:txBody>
          <a:bodyPr>
            <a:spAutoFit/>
          </a:bodyPr>
          <a:p>
            <a:pPr marL="0" indent="0"/>
            <a:r>
              <a:rPr lang="en-US" sz="1800" b="0">
                <a:latin typeface="Calibri" panose="020F0502020204030204" pitchFamily="34" charset="0"/>
                <a:ea typeface="宋体" panose="02010600030101010101" pitchFamily="2" charset="-122"/>
                <a:cs typeface="Times New Roman" panose="02020603050405020304" charset="0"/>
              </a:rPr>
              <a:t> </a:t>
            </a:r>
            <a:endParaRPr lang="en-US" altLang="en-US" sz="1800" b="0">
              <a:latin typeface="Calibri" panose="020F0502020204030204" pitchFamily="34" charset="0"/>
              <a:ea typeface="宋体" panose="02010600030101010101" pitchFamily="2" charset="-122"/>
              <a:cs typeface="Times New Roman" panose="02020603050405020304" charset="0"/>
            </a:endParaRPr>
          </a:p>
        </p:txBody>
      </p:sp>
      <p:pic>
        <p:nvPicPr>
          <p:cNvPr id="3" name="图片 2" descr="重命名"/>
          <p:cNvPicPr>
            <a:picLocks noChangeAspect="1"/>
          </p:cNvPicPr>
          <p:nvPr/>
        </p:nvPicPr>
        <p:blipFill>
          <a:blip r:embed="rId1"/>
          <a:stretch>
            <a:fillRect/>
          </a:stretch>
        </p:blipFill>
        <p:spPr>
          <a:xfrm>
            <a:off x="621030" y="1131570"/>
            <a:ext cx="5039995" cy="38785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0" name="文本框 109"/>
          <p:cNvSpPr txBox="1"/>
          <p:nvPr/>
        </p:nvSpPr>
        <p:spPr>
          <a:xfrm>
            <a:off x="683895" y="673100"/>
            <a:ext cx="5080000" cy="368300"/>
          </a:xfrm>
          <a:prstGeom prst="rect">
            <a:avLst/>
          </a:prstGeom>
          <a:noFill/>
          <a:ln w="9525">
            <a:noFill/>
          </a:ln>
        </p:spPr>
        <p:txBody>
          <a:bodyPr>
            <a:spAutoFit/>
          </a:bodyPr>
          <a:p>
            <a:pPr marL="0" indent="0"/>
            <a:r>
              <a:rPr lang="en-US" sz="1800">
                <a:latin typeface="Wingdings" panose="05000000000000000000" charset="0"/>
                <a:sym typeface="+mn-ea"/>
              </a:rPr>
              <a:t>Ø </a:t>
            </a:r>
            <a:r>
              <a:rPr lang="zh-CN" sz="1800" b="1">
                <a:latin typeface="Arial" panose="020B0604020202020204" pitchFamily="34" charset="0"/>
                <a:ea typeface="宋体" panose="02010600030101010101" pitchFamily="2" charset="-122"/>
              </a:rPr>
              <a:t>重命名文件</a:t>
            </a:r>
            <a:endParaRPr lang="zh-CN" altLang="en-US" sz="1800" b="1">
              <a:latin typeface="Arial" panose="020B0604020202020204" pitchFamily="34" charset="0"/>
              <a:ea typeface="宋体" panose="02010600030101010101" pitchFamily="2" charset="-122"/>
            </a:endParaRPr>
          </a:p>
        </p:txBody>
      </p:sp>
      <p:sp>
        <p:nvSpPr>
          <p:cNvPr id="111" name="文本框 110"/>
          <p:cNvSpPr txBox="1"/>
          <p:nvPr/>
        </p:nvSpPr>
        <p:spPr>
          <a:xfrm>
            <a:off x="661035" y="3067050"/>
            <a:ext cx="5080000" cy="645160"/>
          </a:xfrm>
          <a:prstGeom prst="rect">
            <a:avLst/>
          </a:prstGeom>
          <a:noFill/>
          <a:ln w="9525">
            <a:noFill/>
          </a:ln>
        </p:spPr>
        <p:txBody>
          <a:bodyPr>
            <a:spAutoFit/>
          </a:bodyPr>
          <a:p>
            <a:pPr marL="0" indent="0"/>
            <a:r>
              <a:rPr lang="en-US" sz="1800" b="0">
                <a:latin typeface="Calibri" panose="020F0502020204030204" pitchFamily="34" charset="0"/>
                <a:ea typeface="宋体" panose="02010600030101010101" pitchFamily="2" charset="-122"/>
                <a:cs typeface="Times New Roman" panose="02020603050405020304" charset="0"/>
              </a:rPr>
              <a:t> </a:t>
            </a:r>
            <a:endParaRPr lang="en-US" altLang="en-US" sz="1800" b="0">
              <a:latin typeface="Calibri" panose="020F0502020204030204" pitchFamily="34" charset="0"/>
              <a:ea typeface="宋体" panose="02010600030101010101" pitchFamily="2" charset="-122"/>
              <a:cs typeface="Times New Roman" panose="02020603050405020304" charset="0"/>
            </a:endParaRPr>
          </a:p>
        </p:txBody>
      </p:sp>
      <p:pic>
        <p:nvPicPr>
          <p:cNvPr id="2" name="图片 1" descr="重命名2"/>
          <p:cNvPicPr>
            <a:picLocks noChangeAspect="1"/>
          </p:cNvPicPr>
          <p:nvPr/>
        </p:nvPicPr>
        <p:blipFill>
          <a:blip r:embed="rId1"/>
          <a:stretch>
            <a:fillRect/>
          </a:stretch>
        </p:blipFill>
        <p:spPr>
          <a:xfrm>
            <a:off x="611505" y="1041400"/>
            <a:ext cx="5119370" cy="3940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79362" y="1670816"/>
            <a:ext cx="1300750" cy="1107440"/>
          </a:xfrm>
          <a:prstGeom prst="rect">
            <a:avLst/>
          </a:prstGeom>
          <a:noFill/>
        </p:spPr>
        <p:txBody>
          <a:bodyPr wrap="square" lIns="0" tIns="0" rIns="0" bIns="0" rtlCol="0">
            <a:spAutoFit/>
          </a:bodyPr>
          <a:lstStyle/>
          <a:p>
            <a:r>
              <a:rPr lang="en-US" altLang="zh-CN" sz="7200" dirty="0">
                <a:solidFill>
                  <a:srgbClr val="4B4B4B"/>
                </a:solidFill>
                <a:latin typeface="+mn-lt"/>
                <a:ea typeface="+mn-ea"/>
                <a:cs typeface="+mn-ea"/>
                <a:sym typeface="+mn-lt"/>
              </a:rPr>
              <a:t>03</a:t>
            </a:r>
            <a:endParaRPr lang="zh-CN" altLang="en-US" sz="7200" dirty="0">
              <a:solidFill>
                <a:srgbClr val="4B4B4B"/>
              </a:solidFill>
              <a:latin typeface="+mn-lt"/>
              <a:ea typeface="+mn-ea"/>
              <a:cs typeface="+mn-ea"/>
              <a:sym typeface="+mn-lt"/>
            </a:endParaRPr>
          </a:p>
        </p:txBody>
      </p:sp>
      <p:sp>
        <p:nvSpPr>
          <p:cNvPr id="6" name="TextBox 5"/>
          <p:cNvSpPr txBox="1"/>
          <p:nvPr/>
        </p:nvSpPr>
        <p:spPr>
          <a:xfrm>
            <a:off x="3131820" y="2729230"/>
            <a:ext cx="3485515" cy="492125"/>
          </a:xfrm>
          <a:prstGeom prst="rect">
            <a:avLst/>
          </a:prstGeom>
          <a:noFill/>
        </p:spPr>
        <p:txBody>
          <a:bodyPr wrap="square" lIns="0" tIns="0" rIns="0" bIns="0" rtlCol="0">
            <a:spAutoFit/>
          </a:bodyPr>
          <a:lstStyle/>
          <a:p>
            <a:r>
              <a:rPr lang="en-US" altLang="zh-CN" sz="3200" dirty="0">
                <a:solidFill>
                  <a:srgbClr val="4B4B4B"/>
                </a:solidFill>
                <a:latin typeface="+mn-lt"/>
                <a:ea typeface="+mn-ea"/>
                <a:cs typeface="+mn-ea"/>
                <a:sym typeface="+mn-lt"/>
              </a:rPr>
              <a:t>       </a:t>
            </a:r>
            <a:r>
              <a:rPr lang="zh-CN" altLang="en-US" sz="3200" dirty="0">
                <a:solidFill>
                  <a:srgbClr val="4B4B4B"/>
                </a:solidFill>
                <a:latin typeface="+mn-lt"/>
                <a:ea typeface="+mn-ea"/>
                <a:cs typeface="+mn-ea"/>
                <a:sym typeface="+mn-lt"/>
              </a:rPr>
              <a:t>文书</a:t>
            </a:r>
            <a:r>
              <a:rPr lang="zh-CN" altLang="en-US" sz="3200" dirty="0">
                <a:solidFill>
                  <a:srgbClr val="4B4B4B"/>
                </a:solidFill>
                <a:latin typeface="+mn-lt"/>
                <a:ea typeface="+mn-ea"/>
                <a:cs typeface="+mn-ea"/>
                <a:sym typeface="+mn-lt"/>
              </a:rPr>
              <a:t>制作</a:t>
            </a:r>
            <a:endParaRPr lang="zh-CN" altLang="en-US" sz="3200" dirty="0">
              <a:solidFill>
                <a:srgbClr val="4B4B4B"/>
              </a:solidFill>
              <a:latin typeface="+mn-lt"/>
              <a:ea typeface="+mn-ea"/>
              <a:cs typeface="+mn-ea"/>
              <a:sym typeface="+mn-lt"/>
            </a:endParaRPr>
          </a:p>
        </p:txBody>
      </p:sp>
      <p:sp>
        <p:nvSpPr>
          <p:cNvPr id="9" name="矩形 8"/>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750"/>
                                        <p:tgtEl>
                                          <p:spTgt spid="10"/>
                                        </p:tgtEl>
                                      </p:cBhvr>
                                    </p:animEffect>
                                  </p:childTnLst>
                                </p:cTn>
                              </p:par>
                              <p:par>
                                <p:cTn id="28" presetID="22" presetClass="entr" presetSubtype="2"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TextBox 9"/>
          <p:cNvSpPr txBox="1"/>
          <p:nvPr/>
        </p:nvSpPr>
        <p:spPr>
          <a:xfrm>
            <a:off x="1544004" y="2241771"/>
            <a:ext cx="1800200" cy="861774"/>
          </a:xfrm>
          <a:prstGeom prst="rect">
            <a:avLst/>
          </a:prstGeom>
          <a:noFill/>
        </p:spPr>
        <p:txBody>
          <a:bodyPr wrap="square" lIns="0" tIns="0" rIns="0" bIns="0" rtlCol="0">
            <a:spAutoFit/>
          </a:bodyPr>
          <a:lstStyle/>
          <a:p>
            <a:pPr algn="ctr"/>
            <a:r>
              <a:rPr lang="zh-CN" altLang="en-US" sz="4000" dirty="0">
                <a:solidFill>
                  <a:srgbClr val="4B4B4B"/>
                </a:solidFill>
                <a:latin typeface="+mn-lt"/>
                <a:ea typeface="+mn-ea"/>
                <a:cs typeface="+mn-ea"/>
                <a:sym typeface="+mn-lt"/>
              </a:rPr>
              <a:t>目录</a:t>
            </a:r>
            <a:endParaRPr lang="en-US" altLang="zh-CN" sz="4000" dirty="0">
              <a:solidFill>
                <a:srgbClr val="4B4B4B"/>
              </a:solidFill>
              <a:latin typeface="+mn-lt"/>
              <a:ea typeface="+mn-ea"/>
              <a:cs typeface="+mn-ea"/>
              <a:sym typeface="+mn-lt"/>
            </a:endParaRPr>
          </a:p>
          <a:p>
            <a:pPr algn="ctr"/>
            <a:r>
              <a:rPr lang="en-US" altLang="zh-CN" sz="1600" dirty="0">
                <a:solidFill>
                  <a:srgbClr val="4B4B4B"/>
                </a:solidFill>
                <a:latin typeface="+mn-lt"/>
                <a:ea typeface="+mn-ea"/>
                <a:cs typeface="+mn-ea"/>
                <a:sym typeface="+mn-lt"/>
              </a:rPr>
              <a:t>CONTENTS</a:t>
            </a:r>
            <a:endParaRPr lang="zh-CN" altLang="en-US" sz="1600" dirty="0">
              <a:solidFill>
                <a:srgbClr val="4B4B4B"/>
              </a:solidFill>
              <a:latin typeface="+mn-lt"/>
              <a:ea typeface="+mn-ea"/>
              <a:cs typeface="+mn-ea"/>
              <a:sym typeface="+mn-lt"/>
            </a:endParaRPr>
          </a:p>
        </p:txBody>
      </p:sp>
      <p:grpSp>
        <p:nvGrpSpPr>
          <p:cNvPr id="56" name="组合 55"/>
          <p:cNvGrpSpPr/>
          <p:nvPr/>
        </p:nvGrpSpPr>
        <p:grpSpPr>
          <a:xfrm>
            <a:off x="4158699" y="3414210"/>
            <a:ext cx="3323209" cy="468262"/>
            <a:chOff x="3683842" y="3615656"/>
            <a:chExt cx="3323209" cy="468262"/>
          </a:xfrm>
        </p:grpSpPr>
        <p:sp>
          <p:nvSpPr>
            <p:cNvPr id="57" name="Diamond 27"/>
            <p:cNvSpPr/>
            <p:nvPr/>
          </p:nvSpPr>
          <p:spPr>
            <a:xfrm>
              <a:off x="3683842" y="3615656"/>
              <a:ext cx="468262" cy="46826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04</a:t>
              </a:r>
              <a:endParaRPr lang="en-US" altLang="zh-CN" dirty="0">
                <a:solidFill>
                  <a:schemeClr val="bg1"/>
                </a:solidFill>
                <a:cs typeface="+mn-ea"/>
                <a:sym typeface="+mn-lt"/>
              </a:endParaRPr>
            </a:p>
          </p:txBody>
        </p:sp>
        <p:grpSp>
          <p:nvGrpSpPr>
            <p:cNvPr id="58" name="Group 28"/>
            <p:cNvGrpSpPr/>
            <p:nvPr/>
          </p:nvGrpSpPr>
          <p:grpSpPr>
            <a:xfrm>
              <a:off x="4034486" y="3709060"/>
              <a:ext cx="2972565" cy="351939"/>
              <a:chOff x="6444107" y="1563372"/>
              <a:chExt cx="4233013" cy="469252"/>
            </a:xfrm>
          </p:grpSpPr>
          <p:sp>
            <p:nvSpPr>
              <p:cNvPr id="59" name="TextBox 41"/>
              <p:cNvSpPr txBox="1"/>
              <p:nvPr/>
            </p:nvSpPr>
            <p:spPr>
              <a:xfrm>
                <a:off x="6445011" y="1563372"/>
                <a:ext cx="4232109" cy="242864"/>
              </a:xfrm>
              <a:prstGeom prst="rect">
                <a:avLst/>
              </a:prstGeom>
              <a:noFill/>
            </p:spPr>
            <p:txBody>
              <a:bodyPr wrap="none" lIns="360000" tIns="0" rIns="0" bIns="0" anchor="b" anchorCtr="0"/>
              <a:lstStyle/>
              <a:p>
                <a:pPr algn="l"/>
                <a:r>
                  <a:rPr lang="zh-CN" altLang="en-US" sz="1400" b="1" dirty="0">
                    <a:solidFill>
                      <a:srgbClr val="3B424B"/>
                    </a:solidFill>
                    <a:latin typeface="+mn-lt"/>
                    <a:ea typeface="+mn-ea"/>
                    <a:cs typeface="+mn-ea"/>
                    <a:sym typeface="+mn-lt"/>
                  </a:rPr>
                  <a:t>转档</a:t>
                </a:r>
                <a:r>
                  <a:rPr lang="zh-CN" altLang="en-US" sz="1400" b="1" dirty="0">
                    <a:solidFill>
                      <a:srgbClr val="3B424B"/>
                    </a:solidFill>
                    <a:latin typeface="+mn-lt"/>
                    <a:ea typeface="+mn-ea"/>
                    <a:cs typeface="+mn-ea"/>
                    <a:sym typeface="+mn-lt"/>
                  </a:rPr>
                  <a:t>和归档报结</a:t>
                </a:r>
                <a:endParaRPr lang="zh-CN" altLang="en-US" sz="1400" b="1" dirty="0">
                  <a:solidFill>
                    <a:srgbClr val="3B424B"/>
                  </a:solidFill>
                  <a:latin typeface="+mn-lt"/>
                  <a:ea typeface="+mn-ea"/>
                  <a:cs typeface="+mn-ea"/>
                  <a:sym typeface="+mn-lt"/>
                </a:endParaRPr>
              </a:p>
            </p:txBody>
          </p:sp>
          <p:sp>
            <p:nvSpPr>
              <p:cNvPr id="60" name="TextBox 42"/>
              <p:cNvSpPr txBox="1"/>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latin typeface="+mn-lt"/>
                  <a:ea typeface="+mn-ea"/>
                  <a:cs typeface="+mn-ea"/>
                  <a:sym typeface="+mn-lt"/>
                </a:endParaRPr>
              </a:p>
            </p:txBody>
          </p:sp>
        </p:grpSp>
      </p:grpSp>
      <p:grpSp>
        <p:nvGrpSpPr>
          <p:cNvPr id="61" name="组合 60"/>
          <p:cNvGrpSpPr/>
          <p:nvPr/>
        </p:nvGrpSpPr>
        <p:grpSpPr>
          <a:xfrm>
            <a:off x="4158699" y="2755278"/>
            <a:ext cx="3323844" cy="468262"/>
            <a:chOff x="3683842" y="2956724"/>
            <a:chExt cx="3323844" cy="468262"/>
          </a:xfrm>
        </p:grpSpPr>
        <p:sp>
          <p:nvSpPr>
            <p:cNvPr id="62" name="Diamond 29"/>
            <p:cNvSpPr/>
            <p:nvPr/>
          </p:nvSpPr>
          <p:spPr>
            <a:xfrm>
              <a:off x="3683842" y="2956724"/>
              <a:ext cx="468262" cy="46826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03</a:t>
              </a:r>
              <a:endParaRPr lang="en-US" altLang="zh-CN" dirty="0">
                <a:solidFill>
                  <a:schemeClr val="bg1"/>
                </a:solidFill>
                <a:cs typeface="+mn-ea"/>
                <a:sym typeface="+mn-lt"/>
              </a:endParaRPr>
            </a:p>
          </p:txBody>
        </p:sp>
        <p:grpSp>
          <p:nvGrpSpPr>
            <p:cNvPr id="63" name="Group 30"/>
            <p:cNvGrpSpPr/>
            <p:nvPr/>
          </p:nvGrpSpPr>
          <p:grpSpPr>
            <a:xfrm>
              <a:off x="4034486" y="3060923"/>
              <a:ext cx="2973200" cy="341144"/>
              <a:chOff x="6444107" y="1577765"/>
              <a:chExt cx="4233918" cy="454859"/>
            </a:xfrm>
          </p:grpSpPr>
          <p:sp>
            <p:nvSpPr>
              <p:cNvPr id="64" name="TextBox 39"/>
              <p:cNvSpPr txBox="1"/>
              <p:nvPr/>
            </p:nvSpPr>
            <p:spPr>
              <a:xfrm>
                <a:off x="6445916" y="1577765"/>
                <a:ext cx="4232109" cy="242864"/>
              </a:xfrm>
              <a:prstGeom prst="rect">
                <a:avLst/>
              </a:prstGeom>
              <a:noFill/>
            </p:spPr>
            <p:txBody>
              <a:bodyPr wrap="none" lIns="360000" tIns="0" rIns="0" bIns="0" anchor="b" anchorCtr="0"/>
              <a:lstStyle/>
              <a:p>
                <a:pPr algn="l"/>
                <a:r>
                  <a:rPr lang="zh-CN" altLang="en-US" sz="1400" b="1" dirty="0">
                    <a:solidFill>
                      <a:srgbClr val="3B424B"/>
                    </a:solidFill>
                    <a:latin typeface="+mn-lt"/>
                    <a:ea typeface="+mn-ea"/>
                    <a:cs typeface="+mn-ea"/>
                    <a:sym typeface="+mn-lt"/>
                  </a:rPr>
                  <a:t>文书</a:t>
                </a:r>
                <a:r>
                  <a:rPr lang="zh-CN" altLang="en-US" sz="1400" b="1" dirty="0">
                    <a:solidFill>
                      <a:srgbClr val="3B424B"/>
                    </a:solidFill>
                    <a:latin typeface="+mn-lt"/>
                    <a:ea typeface="+mn-ea"/>
                    <a:cs typeface="+mn-ea"/>
                    <a:sym typeface="+mn-lt"/>
                  </a:rPr>
                  <a:t>制作</a:t>
                </a:r>
                <a:endParaRPr lang="zh-CN" altLang="en-US" sz="1400" b="1" dirty="0">
                  <a:solidFill>
                    <a:srgbClr val="3B424B"/>
                  </a:solidFill>
                  <a:latin typeface="+mn-lt"/>
                  <a:ea typeface="+mn-ea"/>
                  <a:cs typeface="+mn-ea"/>
                  <a:sym typeface="+mn-lt"/>
                </a:endParaRPr>
              </a:p>
            </p:txBody>
          </p:sp>
          <p:sp>
            <p:nvSpPr>
              <p:cNvPr id="65" name="TextBox 40"/>
              <p:cNvSpPr txBox="1"/>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latin typeface="+mn-lt"/>
                  <a:ea typeface="+mn-ea"/>
                  <a:cs typeface="+mn-ea"/>
                  <a:sym typeface="+mn-lt"/>
                </a:endParaRPr>
              </a:p>
            </p:txBody>
          </p:sp>
        </p:grpSp>
      </p:grpSp>
      <p:grpSp>
        <p:nvGrpSpPr>
          <p:cNvPr id="66" name="组合 65"/>
          <p:cNvGrpSpPr/>
          <p:nvPr/>
        </p:nvGrpSpPr>
        <p:grpSpPr>
          <a:xfrm>
            <a:off x="4158699" y="2096346"/>
            <a:ext cx="3322574" cy="468262"/>
            <a:chOff x="3683842" y="2297792"/>
            <a:chExt cx="3322574" cy="468262"/>
          </a:xfrm>
        </p:grpSpPr>
        <p:sp>
          <p:nvSpPr>
            <p:cNvPr id="67" name="Diamond 31"/>
            <p:cNvSpPr/>
            <p:nvPr/>
          </p:nvSpPr>
          <p:spPr>
            <a:xfrm>
              <a:off x="3683842" y="2297792"/>
              <a:ext cx="468262" cy="46826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02</a:t>
              </a:r>
              <a:endParaRPr lang="en-US" altLang="zh-CN" dirty="0">
                <a:solidFill>
                  <a:schemeClr val="bg1"/>
                </a:solidFill>
                <a:cs typeface="+mn-ea"/>
                <a:sym typeface="+mn-lt"/>
              </a:endParaRPr>
            </a:p>
          </p:txBody>
        </p:sp>
        <p:grpSp>
          <p:nvGrpSpPr>
            <p:cNvPr id="68" name="Group 32"/>
            <p:cNvGrpSpPr/>
            <p:nvPr/>
          </p:nvGrpSpPr>
          <p:grpSpPr>
            <a:xfrm>
              <a:off x="4034486" y="2320711"/>
              <a:ext cx="2971930" cy="422424"/>
              <a:chOff x="6444107" y="1469392"/>
              <a:chExt cx="4232109" cy="563232"/>
            </a:xfrm>
          </p:grpSpPr>
          <p:sp>
            <p:nvSpPr>
              <p:cNvPr id="69" name="TextBox 37"/>
              <p:cNvSpPr txBox="1"/>
              <p:nvPr/>
            </p:nvSpPr>
            <p:spPr>
              <a:xfrm>
                <a:off x="6444107" y="1469392"/>
                <a:ext cx="4232109" cy="242864"/>
              </a:xfrm>
              <a:prstGeom prst="rect">
                <a:avLst/>
              </a:prstGeom>
              <a:noFill/>
            </p:spPr>
            <p:txBody>
              <a:bodyPr wrap="none" lIns="360000" tIns="0" rIns="0" bIns="0" anchor="b" anchorCtr="0"/>
              <a:lstStyle/>
              <a:p>
                <a:pPr algn="l"/>
                <a:endParaRPr lang="zh-CN" altLang="en-US" sz="1400" dirty="0">
                  <a:solidFill>
                    <a:srgbClr val="3B424B"/>
                  </a:solidFill>
                  <a:latin typeface="+mn-lt"/>
                  <a:ea typeface="+mn-ea"/>
                  <a:cs typeface="+mn-ea"/>
                  <a:sym typeface="+mn-lt"/>
                </a:endParaRPr>
              </a:p>
            </p:txBody>
          </p:sp>
          <p:sp>
            <p:nvSpPr>
              <p:cNvPr id="70" name="TextBox 38"/>
              <p:cNvSpPr txBox="1"/>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latin typeface="+mn-lt"/>
                  <a:ea typeface="+mn-ea"/>
                  <a:cs typeface="+mn-ea"/>
                  <a:sym typeface="+mn-lt"/>
                </a:endParaRPr>
              </a:p>
            </p:txBody>
          </p:sp>
        </p:grpSp>
      </p:grpSp>
      <p:grpSp>
        <p:nvGrpSpPr>
          <p:cNvPr id="71" name="组合 70"/>
          <p:cNvGrpSpPr/>
          <p:nvPr/>
        </p:nvGrpSpPr>
        <p:grpSpPr>
          <a:xfrm>
            <a:off x="4158699" y="1437414"/>
            <a:ext cx="3322572" cy="468262"/>
            <a:chOff x="3683844" y="1638860"/>
            <a:chExt cx="3322572" cy="468262"/>
          </a:xfrm>
        </p:grpSpPr>
        <p:sp>
          <p:nvSpPr>
            <p:cNvPr id="72" name="Diamond 33"/>
            <p:cNvSpPr/>
            <p:nvPr/>
          </p:nvSpPr>
          <p:spPr>
            <a:xfrm>
              <a:off x="3683844" y="1638860"/>
              <a:ext cx="468262" cy="46826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10000"/>
            </a:bodyPr>
            <a:lstStyle/>
            <a:p>
              <a:pPr algn="ctr"/>
              <a:r>
                <a:rPr lang="en-US" altLang="zh-CN" dirty="0">
                  <a:solidFill>
                    <a:schemeClr val="bg1"/>
                  </a:solidFill>
                  <a:cs typeface="+mn-ea"/>
                  <a:sym typeface="+mn-lt"/>
                </a:rPr>
                <a:t>01</a:t>
              </a:r>
              <a:endParaRPr lang="en-US" altLang="zh-CN" dirty="0">
                <a:solidFill>
                  <a:schemeClr val="bg1"/>
                </a:solidFill>
                <a:cs typeface="+mn-ea"/>
                <a:sym typeface="+mn-lt"/>
              </a:endParaRPr>
            </a:p>
          </p:txBody>
        </p:sp>
        <p:grpSp>
          <p:nvGrpSpPr>
            <p:cNvPr id="73" name="Group 34"/>
            <p:cNvGrpSpPr/>
            <p:nvPr/>
          </p:nvGrpSpPr>
          <p:grpSpPr>
            <a:xfrm>
              <a:off x="4024961" y="1762744"/>
              <a:ext cx="2981455" cy="321459"/>
              <a:chOff x="6430543" y="1604012"/>
              <a:chExt cx="4245673" cy="428612"/>
            </a:xfrm>
          </p:grpSpPr>
          <p:sp>
            <p:nvSpPr>
              <p:cNvPr id="74" name="TextBox 35"/>
              <p:cNvSpPr txBox="1"/>
              <p:nvPr/>
            </p:nvSpPr>
            <p:spPr>
              <a:xfrm>
                <a:off x="6430543" y="1604012"/>
                <a:ext cx="4232109" cy="242864"/>
              </a:xfrm>
              <a:prstGeom prst="rect">
                <a:avLst/>
              </a:prstGeom>
              <a:noFill/>
            </p:spPr>
            <p:txBody>
              <a:bodyPr wrap="none" lIns="360000" tIns="0" rIns="0" bIns="0" anchor="b" anchorCtr="0"/>
              <a:lstStyle/>
              <a:p>
                <a:pPr algn="l"/>
                <a:r>
                  <a:rPr lang="zh-CN" altLang="en-US" sz="1400" b="1" dirty="0">
                    <a:solidFill>
                      <a:schemeClr val="tx1"/>
                    </a:solidFill>
                    <a:latin typeface="+mn-lt"/>
                    <a:ea typeface="+mn-ea"/>
                    <a:cs typeface="+mn-ea"/>
                    <a:sym typeface="+mn-lt"/>
                  </a:rPr>
                  <a:t>无纸化上诉</a:t>
                </a:r>
                <a:endParaRPr lang="zh-CN" altLang="en-US" sz="1400" b="1" dirty="0">
                  <a:solidFill>
                    <a:schemeClr val="tx1"/>
                  </a:solidFill>
                  <a:latin typeface="+mn-lt"/>
                  <a:ea typeface="+mn-ea"/>
                  <a:cs typeface="+mn-ea"/>
                  <a:sym typeface="+mn-lt"/>
                </a:endParaRPr>
              </a:p>
            </p:txBody>
          </p:sp>
          <p:sp>
            <p:nvSpPr>
              <p:cNvPr id="75" name="TextBox 36"/>
              <p:cNvSpPr txBox="1"/>
              <p:nvPr/>
            </p:nvSpPr>
            <p:spPr>
              <a:xfrm>
                <a:off x="6444107" y="1712256"/>
                <a:ext cx="4232109" cy="320368"/>
              </a:xfrm>
              <a:prstGeom prst="rect">
                <a:avLst/>
              </a:prstGeom>
            </p:spPr>
            <p:txBody>
              <a:bodyPr vert="horz" wrap="square" lIns="360000" tIns="0" rIns="0" bIns="0" anchor="ctr" anchorCtr="0">
                <a:normAutofit/>
              </a:bodyPr>
              <a:lstStyle/>
              <a:p>
                <a:pPr algn="l">
                  <a:lnSpc>
                    <a:spcPct val="120000"/>
                  </a:lnSpc>
                </a:pPr>
                <a:endParaRPr lang="zh-CN" altLang="en-US" sz="1050" dirty="0">
                  <a:solidFill>
                    <a:schemeClr val="dk1">
                      <a:lumMod val="100000"/>
                    </a:schemeClr>
                  </a:solidFill>
                  <a:latin typeface="+mn-lt"/>
                  <a:ea typeface="+mn-ea"/>
                  <a:cs typeface="+mn-ea"/>
                  <a:sym typeface="+mn-lt"/>
                </a:endParaRPr>
              </a:p>
            </p:txBody>
          </p:sp>
        </p:grpSp>
      </p:grpSp>
      <p:sp>
        <p:nvSpPr>
          <p:cNvPr id="2" name="等腰三角形 1"/>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
        <p:nvSpPr>
          <p:cNvPr id="3" name="文本框 2"/>
          <p:cNvSpPr txBox="1"/>
          <p:nvPr/>
        </p:nvSpPr>
        <p:spPr>
          <a:xfrm>
            <a:off x="4860290" y="2193925"/>
            <a:ext cx="4572000" cy="215265"/>
          </a:xfrm>
          <a:prstGeom prst="rect">
            <a:avLst/>
          </a:prstGeom>
          <a:noFill/>
        </p:spPr>
        <p:txBody>
          <a:bodyPr wrap="square" lIns="0" tIns="0" rIns="0" bIns="0" rtlCol="0" anchor="t">
            <a:spAutoFit/>
          </a:bodyPr>
          <a:p>
            <a:r>
              <a:rPr lang="zh-CN" altLang="en-US" sz="1400" b="1" dirty="0">
                <a:solidFill>
                  <a:srgbClr val="3B424B"/>
                </a:solidFill>
                <a:latin typeface="+mn-lt"/>
                <a:ea typeface="+mn-ea"/>
                <a:cs typeface="+mn-ea"/>
                <a:sym typeface="+mn-lt"/>
              </a:rPr>
              <a:t>智能卷宗</a:t>
            </a:r>
            <a:r>
              <a:rPr lang="zh-CN" altLang="en-US" sz="1400" b="1" dirty="0">
                <a:solidFill>
                  <a:srgbClr val="3B424B"/>
                </a:solidFill>
                <a:latin typeface="+mn-lt"/>
                <a:ea typeface="+mn-ea"/>
                <a:cs typeface="+mn-ea"/>
                <a:sym typeface="+mn-lt"/>
              </a:rPr>
              <a:t>功能介绍</a:t>
            </a:r>
            <a:endParaRPr lang="zh-CN" altLang="en-US" sz="1400" b="1" dirty="0">
              <a:solidFill>
                <a:srgbClr val="3B424B"/>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1+#ppt_w/2"/>
                                          </p:val>
                                        </p:tav>
                                        <p:tav tm="100000">
                                          <p:val>
                                            <p:strVal val="#ppt_x"/>
                                          </p:val>
                                        </p:tav>
                                      </p:tavLst>
                                    </p:anim>
                                    <p:anim calcmode="lin" valueType="num">
                                      <p:cBhvr additive="base">
                                        <p:cTn id="28" dur="500" fill="hold"/>
                                        <p:tgtEl>
                                          <p:spTgt spid="7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500" fill="hold"/>
                                        <p:tgtEl>
                                          <p:spTgt spid="66"/>
                                        </p:tgtEl>
                                        <p:attrNameLst>
                                          <p:attrName>ppt_x</p:attrName>
                                        </p:attrNameLst>
                                      </p:cBhvr>
                                      <p:tavLst>
                                        <p:tav tm="0">
                                          <p:val>
                                            <p:strVal val="1+#ppt_w/2"/>
                                          </p:val>
                                        </p:tav>
                                        <p:tav tm="100000">
                                          <p:val>
                                            <p:strVal val="#ppt_x"/>
                                          </p:val>
                                        </p:tav>
                                      </p:tavLst>
                                    </p:anim>
                                    <p:anim calcmode="lin" valueType="num">
                                      <p:cBhvr additive="base">
                                        <p:cTn id="33" dur="500" fill="hold"/>
                                        <p:tgtEl>
                                          <p:spTgt spid="66"/>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1+#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2" fill="hold" nodeType="after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additive="base">
                                        <p:cTn id="42" dur="500" fill="hold"/>
                                        <p:tgtEl>
                                          <p:spTgt spid="56"/>
                                        </p:tgtEl>
                                        <p:attrNameLst>
                                          <p:attrName>ppt_x</p:attrName>
                                        </p:attrNameLst>
                                      </p:cBhvr>
                                      <p:tavLst>
                                        <p:tav tm="0">
                                          <p:val>
                                            <p:strVal val="1+#ppt_w/2"/>
                                          </p:val>
                                        </p:tav>
                                        <p:tav tm="100000">
                                          <p:val>
                                            <p:strVal val="#ppt_x"/>
                                          </p:val>
                                        </p:tav>
                                      </p:tavLst>
                                    </p:anim>
                                    <p:anim calcmode="lin" valueType="num">
                                      <p:cBhvr additive="base">
                                        <p:cTn id="43"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750"/>
                                        <p:tgtEl>
                                          <p:spTgt spid="27"/>
                                        </p:tgtEl>
                                      </p:cBhvr>
                                    </p:animEffect>
                                  </p:childTnLst>
                                </p:cTn>
                              </p:par>
                              <p:par>
                                <p:cTn id="49" presetID="22" presetClass="entr" presetSubtype="2"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0"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文书</a:t>
            </a:r>
            <a:r>
              <a:rPr lang="zh-CN" altLang="en-US" sz="1800" dirty="0">
                <a:solidFill>
                  <a:srgbClr val="4B4B4B"/>
                </a:solidFill>
                <a:latin typeface="+mn-lt"/>
                <a:ea typeface="+mn-ea"/>
                <a:cs typeface="+mn-ea"/>
                <a:sym typeface="+mn-lt"/>
              </a:rPr>
              <a:t>制作</a:t>
            </a:r>
            <a:endParaRPr lang="zh-CN" altLang="en-US" sz="1800" dirty="0">
              <a:solidFill>
                <a:srgbClr val="4B4B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2" name="图片 1" descr="卷宗文书制作"/>
          <p:cNvPicPr>
            <a:picLocks noChangeAspect="1"/>
          </p:cNvPicPr>
          <p:nvPr/>
        </p:nvPicPr>
        <p:blipFill>
          <a:blip r:embed="rId1"/>
          <a:stretch>
            <a:fillRect/>
          </a:stretch>
        </p:blipFill>
        <p:spPr>
          <a:xfrm>
            <a:off x="621030" y="915670"/>
            <a:ext cx="6478905" cy="4125595"/>
          </a:xfrm>
          <a:prstGeom prst="rect">
            <a:avLst/>
          </a:prstGeom>
        </p:spPr>
      </p:pic>
      <p:sp>
        <p:nvSpPr>
          <p:cNvPr id="3" name="文本框 2"/>
          <p:cNvSpPr txBox="1"/>
          <p:nvPr/>
        </p:nvSpPr>
        <p:spPr>
          <a:xfrm>
            <a:off x="621030" y="598170"/>
            <a:ext cx="4572000" cy="245745"/>
          </a:xfrm>
          <a:prstGeom prst="rect">
            <a:avLst/>
          </a:prstGeom>
          <a:noFill/>
        </p:spPr>
        <p:txBody>
          <a:bodyPr wrap="square" lIns="0" tIns="0" rIns="0" bIns="0" rtlCol="0" anchor="t">
            <a:spAutoFit/>
          </a:bodyPr>
          <a:p>
            <a:r>
              <a:rPr lang="zh-CN" altLang="en-US" sz="1600" b="1" dirty="0">
                <a:solidFill>
                  <a:schemeClr val="tx1"/>
                </a:solidFill>
                <a:latin typeface="微软雅黑" panose="020B0503020204020204" pitchFamily="34" charset="-122"/>
                <a:ea typeface="微软雅黑" panose="020B0503020204020204" pitchFamily="34" charset="-122"/>
              </a:rPr>
              <a:t>卷宗文书制作</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文书</a:t>
            </a:r>
            <a:r>
              <a:rPr lang="zh-CN" altLang="en-US" sz="1800" dirty="0">
                <a:solidFill>
                  <a:srgbClr val="4B4B4B"/>
                </a:solidFill>
                <a:latin typeface="+mn-lt"/>
                <a:ea typeface="+mn-ea"/>
                <a:cs typeface="+mn-ea"/>
                <a:sym typeface="+mn-lt"/>
              </a:rPr>
              <a:t>制作</a:t>
            </a:r>
            <a:endParaRPr lang="zh-CN" altLang="en-US" sz="1800" dirty="0">
              <a:solidFill>
                <a:srgbClr val="4B4B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2" name="图片 1" descr="法律文书入口"/>
          <p:cNvPicPr>
            <a:picLocks noChangeAspect="1"/>
          </p:cNvPicPr>
          <p:nvPr/>
        </p:nvPicPr>
        <p:blipFill>
          <a:blip r:embed="rId1"/>
          <a:stretch>
            <a:fillRect/>
          </a:stretch>
        </p:blipFill>
        <p:spPr>
          <a:xfrm>
            <a:off x="611505" y="987425"/>
            <a:ext cx="8295005" cy="4080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文书</a:t>
            </a:r>
            <a:r>
              <a:rPr lang="zh-CN" altLang="en-US" sz="1800" dirty="0">
                <a:solidFill>
                  <a:srgbClr val="4B4B4B"/>
                </a:solidFill>
                <a:latin typeface="+mn-lt"/>
                <a:ea typeface="+mn-ea"/>
                <a:cs typeface="+mn-ea"/>
                <a:sym typeface="+mn-lt"/>
              </a:rPr>
              <a:t>制作</a:t>
            </a:r>
            <a:endParaRPr lang="zh-CN" altLang="en-US" sz="1800" dirty="0">
              <a:solidFill>
                <a:srgbClr val="4B4B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2" name="图片 1" descr="模板生成列表"/>
          <p:cNvPicPr>
            <a:picLocks noChangeAspect="1"/>
          </p:cNvPicPr>
          <p:nvPr/>
        </p:nvPicPr>
        <p:blipFill>
          <a:blip r:embed="rId1"/>
          <a:stretch>
            <a:fillRect/>
          </a:stretch>
        </p:blipFill>
        <p:spPr>
          <a:xfrm>
            <a:off x="621030" y="987425"/>
            <a:ext cx="7813040" cy="4068445"/>
          </a:xfrm>
          <a:prstGeom prst="rect">
            <a:avLst/>
          </a:prstGeom>
        </p:spPr>
      </p:pic>
      <p:sp>
        <p:nvSpPr>
          <p:cNvPr id="3" name="文本框 2"/>
          <p:cNvSpPr txBox="1"/>
          <p:nvPr/>
        </p:nvSpPr>
        <p:spPr>
          <a:xfrm>
            <a:off x="611505" y="699770"/>
            <a:ext cx="4572000" cy="245745"/>
          </a:xfrm>
          <a:prstGeom prst="rect">
            <a:avLst/>
          </a:prstGeom>
          <a:noFill/>
        </p:spPr>
        <p:txBody>
          <a:bodyPr wrap="square" lIns="0" tIns="0" rIns="0" bIns="0" rtlCol="0" anchor="t">
            <a:spAutoFit/>
          </a:bodyPr>
          <a:p>
            <a:r>
              <a:rPr lang="zh-CN" altLang="en-US" sz="1600" b="1" dirty="0">
                <a:solidFill>
                  <a:schemeClr val="tx1"/>
                </a:solidFill>
                <a:latin typeface="微软雅黑" panose="020B0503020204020204" pitchFamily="34" charset="-122"/>
                <a:ea typeface="微软雅黑" panose="020B0503020204020204" pitchFamily="34" charset="-122"/>
              </a:rPr>
              <a:t>模板生成</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文书</a:t>
            </a:r>
            <a:r>
              <a:rPr lang="zh-CN" altLang="en-US" sz="1800" dirty="0">
                <a:solidFill>
                  <a:srgbClr val="4B4B4B"/>
                </a:solidFill>
                <a:latin typeface="+mn-lt"/>
                <a:ea typeface="+mn-ea"/>
                <a:cs typeface="+mn-ea"/>
                <a:sym typeface="+mn-lt"/>
              </a:rPr>
              <a:t>制作</a:t>
            </a:r>
            <a:endParaRPr lang="zh-CN" altLang="en-US" sz="1800" dirty="0">
              <a:solidFill>
                <a:srgbClr val="4B4B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 name="文本框 2"/>
          <p:cNvSpPr txBox="1"/>
          <p:nvPr/>
        </p:nvSpPr>
        <p:spPr>
          <a:xfrm>
            <a:off x="621030" y="730250"/>
            <a:ext cx="4572000" cy="245745"/>
          </a:xfrm>
          <a:prstGeom prst="rect">
            <a:avLst/>
          </a:prstGeom>
          <a:noFill/>
        </p:spPr>
        <p:txBody>
          <a:bodyPr wrap="square" lIns="0" tIns="0" rIns="0" bIns="0" rtlCol="0" anchor="t">
            <a:spAutoFit/>
          </a:bodyPr>
          <a:p>
            <a:r>
              <a:rPr lang="zh-CN" altLang="en-US" sz="1600" b="1" dirty="0">
                <a:solidFill>
                  <a:schemeClr val="tx1"/>
                </a:solidFill>
                <a:latin typeface="微软雅黑" panose="020B0503020204020204" pitchFamily="34" charset="-122"/>
                <a:ea typeface="微软雅黑" panose="020B0503020204020204" pitchFamily="34" charset="-122"/>
              </a:rPr>
              <a:t>制作自己的文书模板</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pic>
        <p:nvPicPr>
          <p:cNvPr id="4" name="图片 3" descr="制作自己的文书模板"/>
          <p:cNvPicPr>
            <a:picLocks noChangeAspect="1"/>
          </p:cNvPicPr>
          <p:nvPr/>
        </p:nvPicPr>
        <p:blipFill>
          <a:blip r:embed="rId1"/>
          <a:stretch>
            <a:fillRect/>
          </a:stretch>
        </p:blipFill>
        <p:spPr>
          <a:xfrm>
            <a:off x="611505" y="1059815"/>
            <a:ext cx="6476365" cy="4069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文书</a:t>
            </a:r>
            <a:r>
              <a:rPr lang="zh-CN" altLang="en-US" sz="1800" dirty="0">
                <a:solidFill>
                  <a:srgbClr val="4B4B4B"/>
                </a:solidFill>
                <a:latin typeface="+mn-lt"/>
                <a:ea typeface="+mn-ea"/>
                <a:cs typeface="+mn-ea"/>
                <a:sym typeface="+mn-lt"/>
              </a:rPr>
              <a:t>制作</a:t>
            </a:r>
            <a:endParaRPr lang="zh-CN" altLang="en-US" sz="1800" dirty="0">
              <a:solidFill>
                <a:srgbClr val="4B4B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2" name="图片 1" descr="个人模板"/>
          <p:cNvPicPr>
            <a:picLocks noChangeAspect="1"/>
          </p:cNvPicPr>
          <p:nvPr/>
        </p:nvPicPr>
        <p:blipFill>
          <a:blip r:embed="rId1"/>
          <a:stretch>
            <a:fillRect/>
          </a:stretch>
        </p:blipFill>
        <p:spPr>
          <a:xfrm>
            <a:off x="611505" y="1059815"/>
            <a:ext cx="8154670" cy="3970020"/>
          </a:xfrm>
          <a:prstGeom prst="rect">
            <a:avLst/>
          </a:prstGeom>
        </p:spPr>
      </p:pic>
      <p:sp>
        <p:nvSpPr>
          <p:cNvPr id="3" name="文本框 2"/>
          <p:cNvSpPr txBox="1"/>
          <p:nvPr/>
        </p:nvSpPr>
        <p:spPr>
          <a:xfrm>
            <a:off x="611505" y="673100"/>
            <a:ext cx="4572000" cy="245745"/>
          </a:xfrm>
          <a:prstGeom prst="rect">
            <a:avLst/>
          </a:prstGeom>
          <a:noFill/>
        </p:spPr>
        <p:txBody>
          <a:bodyPr wrap="square" lIns="0" tIns="0" rIns="0" bIns="0" rtlCol="0" anchor="t">
            <a:spAutoFit/>
          </a:bodyPr>
          <a:p>
            <a:r>
              <a:rPr lang="zh-CN" altLang="en-US" sz="1600" b="1" dirty="0">
                <a:solidFill>
                  <a:schemeClr val="tx1"/>
                </a:solidFill>
                <a:latin typeface="微软雅黑" panose="020B0503020204020204" pitchFamily="34" charset="-122"/>
                <a:ea typeface="微软雅黑" panose="020B0503020204020204" pitchFamily="34" charset="-122"/>
              </a:rPr>
              <a:t>个人模板维护</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文书</a:t>
            </a:r>
            <a:r>
              <a:rPr lang="zh-CN" altLang="en-US" sz="1800" dirty="0">
                <a:solidFill>
                  <a:srgbClr val="4B4B4B"/>
                </a:solidFill>
                <a:latin typeface="+mn-lt"/>
                <a:ea typeface="+mn-ea"/>
                <a:cs typeface="+mn-ea"/>
                <a:sym typeface="+mn-lt"/>
              </a:rPr>
              <a:t>制作</a:t>
            </a:r>
            <a:endParaRPr lang="zh-CN" altLang="en-US" sz="1800" dirty="0">
              <a:solidFill>
                <a:srgbClr val="4B4B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1" name="文本框 110"/>
          <p:cNvSpPr txBox="1"/>
          <p:nvPr/>
        </p:nvSpPr>
        <p:spPr>
          <a:xfrm>
            <a:off x="661035" y="615633"/>
            <a:ext cx="5080000" cy="368300"/>
          </a:xfrm>
          <a:prstGeom prst="rect">
            <a:avLst/>
          </a:prstGeom>
          <a:noFill/>
          <a:ln w="9525">
            <a:noFill/>
          </a:ln>
        </p:spPr>
        <p:txBody>
          <a:bodyPr>
            <a:spAutoFit/>
          </a:bodyPr>
          <a:p>
            <a:pPr marL="0" indent="0"/>
            <a:r>
              <a:rPr lang="en-US" sz="1800" b="1">
                <a:latin typeface="宋体" panose="02010600030101010101" pitchFamily="2" charset="-122"/>
                <a:ea typeface="黑体" panose="02010609060101010101" charset="-122"/>
              </a:rPr>
              <a:t>1.1. </a:t>
            </a:r>
            <a:r>
              <a:rPr lang="zh-CN" sz="1800" b="1">
                <a:ea typeface="黑体" panose="02010609060101010101" charset="-122"/>
              </a:rPr>
              <a:t>文书属性</a:t>
            </a:r>
            <a:endParaRPr lang="zh-CN" altLang="en-US" sz="1800" b="1">
              <a:ea typeface="黑体" panose="02010609060101010101" charset="-122"/>
            </a:endParaRPr>
          </a:p>
        </p:txBody>
      </p:sp>
      <p:sp>
        <p:nvSpPr>
          <p:cNvPr id="112" name="文本框 111"/>
          <p:cNvSpPr txBox="1"/>
          <p:nvPr/>
        </p:nvSpPr>
        <p:spPr>
          <a:xfrm>
            <a:off x="621030" y="3435985"/>
            <a:ext cx="6917690" cy="1291590"/>
          </a:xfrm>
          <a:prstGeom prst="rect">
            <a:avLst/>
          </a:prstGeom>
          <a:noFill/>
          <a:ln w="9525">
            <a:noFill/>
          </a:ln>
        </p:spPr>
        <p:txBody>
          <a:bodyPr wrap="square">
            <a:spAutoFit/>
          </a:bodyPr>
          <a:p>
            <a:pPr marL="0" indent="0"/>
            <a:r>
              <a:rPr lang="en-US" sz="1800" b="0">
                <a:latin typeface="宋体" panose="02010600030101010101" pitchFamily="2" charset="-122"/>
              </a:rPr>
              <a:t> </a:t>
            </a:r>
            <a:endParaRPr lang="zh-CN" sz="2100" b="0">
              <a:ea typeface="宋体" panose="02010600030101010101" pitchFamily="2" charset="-122"/>
            </a:endParaRPr>
          </a:p>
          <a:p>
            <a:pPr marL="0" indent="0"/>
            <a:r>
              <a:rPr lang="zh-CN" sz="1400" b="0">
                <a:ea typeface="宋体" panose="02010600030101010101" pitchFamily="2" charset="-122"/>
              </a:rPr>
              <a:t>说明：</a:t>
            </a:r>
            <a:endParaRPr lang="zh-CN" sz="1400" b="0">
              <a:ea typeface="宋体" panose="02010600030101010101" pitchFamily="2" charset="-122"/>
            </a:endParaRPr>
          </a:p>
          <a:p>
            <a:pPr marL="0" indent="0"/>
            <a:r>
              <a:rPr lang="en-US" altLang="zh-CN" sz="1400" b="0">
                <a:ea typeface="宋体" panose="02010600030101010101" pitchFamily="2" charset="-122"/>
              </a:rPr>
              <a:t>        </a:t>
            </a:r>
            <a:r>
              <a:rPr lang="zh-CN" sz="1400" b="0">
                <a:ea typeface="宋体" panose="02010600030101010101" pitchFamily="2" charset="-122"/>
              </a:rPr>
              <a:t>文书属性标签，用于设置当前文书的名称、所属案件类型、文书类别、适用状态范围、是否需送达、受送达人、等等属性，供后续利用。</a:t>
            </a:r>
            <a:endParaRPr lang="zh-CN" altLang="en-US" sz="1400" b="0">
              <a:ea typeface="宋体" panose="02010600030101010101" pitchFamily="2" charset="-122"/>
            </a:endParaRPr>
          </a:p>
        </p:txBody>
      </p:sp>
      <p:pic>
        <p:nvPicPr>
          <p:cNvPr id="3" name="图片 2" descr="文书属性"/>
          <p:cNvPicPr>
            <a:picLocks noChangeAspect="1"/>
          </p:cNvPicPr>
          <p:nvPr/>
        </p:nvPicPr>
        <p:blipFill>
          <a:blip r:embed="rId1"/>
          <a:stretch>
            <a:fillRect/>
          </a:stretch>
        </p:blipFill>
        <p:spPr>
          <a:xfrm>
            <a:off x="683895" y="915670"/>
            <a:ext cx="6383655" cy="3148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文书</a:t>
            </a:r>
            <a:r>
              <a:rPr lang="zh-CN" altLang="en-US" sz="1800" dirty="0">
                <a:solidFill>
                  <a:srgbClr val="4B4B4B"/>
                </a:solidFill>
                <a:latin typeface="+mn-lt"/>
                <a:ea typeface="+mn-ea"/>
                <a:cs typeface="+mn-ea"/>
                <a:sym typeface="+mn-lt"/>
              </a:rPr>
              <a:t>制作</a:t>
            </a:r>
            <a:endParaRPr lang="zh-CN" altLang="en-US" sz="1800" dirty="0">
              <a:solidFill>
                <a:srgbClr val="4B4B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2" name="文本框 111"/>
          <p:cNvSpPr txBox="1"/>
          <p:nvPr/>
        </p:nvSpPr>
        <p:spPr>
          <a:xfrm>
            <a:off x="611505" y="555308"/>
            <a:ext cx="5080000" cy="368300"/>
          </a:xfrm>
          <a:prstGeom prst="rect">
            <a:avLst/>
          </a:prstGeom>
          <a:noFill/>
          <a:ln w="9525">
            <a:noFill/>
          </a:ln>
        </p:spPr>
        <p:txBody>
          <a:bodyPr>
            <a:spAutoFit/>
          </a:bodyPr>
          <a:p>
            <a:pPr marL="540385" indent="-540385"/>
            <a:r>
              <a:rPr lang="en-US" sz="1800" b="1">
                <a:latin typeface="宋体" panose="02010600030101010101" pitchFamily="2" charset="-122"/>
                <a:ea typeface="黑体" panose="02010609060101010101" charset="-122"/>
              </a:rPr>
              <a:t>1.2. </a:t>
            </a:r>
            <a:r>
              <a:rPr lang="zh-CN" sz="1800" b="1">
                <a:ea typeface="黑体" panose="02010609060101010101" charset="-122"/>
              </a:rPr>
              <a:t>常用变量</a:t>
            </a:r>
            <a:endParaRPr lang="zh-CN" altLang="en-US" sz="1800" b="1">
              <a:ea typeface="黑体" panose="02010609060101010101" charset="-122"/>
            </a:endParaRPr>
          </a:p>
        </p:txBody>
      </p:sp>
      <p:sp>
        <p:nvSpPr>
          <p:cNvPr id="113" name="文本框 112"/>
          <p:cNvSpPr txBox="1"/>
          <p:nvPr/>
        </p:nvSpPr>
        <p:spPr>
          <a:xfrm>
            <a:off x="611505" y="3796030"/>
            <a:ext cx="7616190" cy="1045210"/>
          </a:xfrm>
          <a:prstGeom prst="rect">
            <a:avLst/>
          </a:prstGeom>
          <a:noFill/>
          <a:ln w="9525">
            <a:noFill/>
          </a:ln>
        </p:spPr>
        <p:txBody>
          <a:bodyPr wrap="square">
            <a:spAutoFit/>
          </a:bodyPr>
          <a:p>
            <a:pPr marL="0" indent="0"/>
            <a:r>
              <a:rPr lang="en-US" sz="1000" b="0">
                <a:latin typeface="Arial" panose="020B0604020202020204" pitchFamily="34" charset="0"/>
              </a:rPr>
              <a:t> </a:t>
            </a:r>
            <a:r>
              <a:rPr lang="zh-CN" sz="1400" b="0">
                <a:ea typeface="宋体" panose="02010600030101010101" pitchFamily="2" charset="-122"/>
              </a:rPr>
              <a:t>说明：</a:t>
            </a:r>
            <a:endParaRPr lang="zh-CN" sz="1400" b="0">
              <a:ea typeface="宋体" panose="02010600030101010101" pitchFamily="2" charset="-122"/>
            </a:endParaRPr>
          </a:p>
          <a:p>
            <a:pPr marL="0" indent="0"/>
            <a:r>
              <a:rPr lang="en-US" altLang="zh-CN" sz="1400" b="0">
                <a:ea typeface="宋体" panose="02010600030101010101" pitchFamily="2" charset="-122"/>
              </a:rPr>
              <a:t>        </a:t>
            </a:r>
            <a:r>
              <a:rPr lang="zh-CN" sz="1400" b="0">
                <a:ea typeface="宋体" panose="02010600030101010101" pitchFamily="2" charset="-122"/>
              </a:rPr>
              <a:t>用于展示文书的常用变量，常用变量根据类型分为案件信息、诉讼参与人、开庭派去、其他信息、保全信息、上抗诉管理等，方便文书制作时，快速使用。</a:t>
            </a:r>
            <a:endParaRPr lang="zh-CN" altLang="en-US" sz="1400" b="0">
              <a:ea typeface="宋体" panose="02010600030101010101" pitchFamily="2" charset="-122"/>
            </a:endParaRPr>
          </a:p>
        </p:txBody>
      </p:sp>
      <p:pic>
        <p:nvPicPr>
          <p:cNvPr id="4" name="图片 3" descr="常用变量"/>
          <p:cNvPicPr>
            <a:picLocks noChangeAspect="1"/>
          </p:cNvPicPr>
          <p:nvPr/>
        </p:nvPicPr>
        <p:blipFill>
          <a:blip r:embed="rId1"/>
          <a:stretch>
            <a:fillRect/>
          </a:stretch>
        </p:blipFill>
        <p:spPr>
          <a:xfrm>
            <a:off x="1331595" y="973455"/>
            <a:ext cx="5299075" cy="3180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
          <p:cNvSpPr txBox="1"/>
          <p:nvPr/>
        </p:nvSpPr>
        <p:spPr>
          <a:xfrm>
            <a:off x="4279362" y="1670816"/>
            <a:ext cx="1372758" cy="1107440"/>
          </a:xfrm>
          <a:prstGeom prst="rect">
            <a:avLst/>
          </a:prstGeom>
          <a:noFill/>
        </p:spPr>
        <p:txBody>
          <a:bodyPr wrap="square" lIns="0" tIns="0" rIns="0" bIns="0" rtlCol="0">
            <a:spAutoFit/>
          </a:bodyPr>
          <a:lstStyle/>
          <a:p>
            <a:r>
              <a:rPr lang="en-US" altLang="zh-CN" sz="7200" dirty="0">
                <a:solidFill>
                  <a:srgbClr val="4B4B4B"/>
                </a:solidFill>
                <a:latin typeface="+mn-lt"/>
                <a:ea typeface="+mn-ea"/>
                <a:cs typeface="+mn-ea"/>
                <a:sym typeface="+mn-lt"/>
              </a:rPr>
              <a:t>04</a:t>
            </a:r>
            <a:endParaRPr lang="zh-CN" altLang="en-US" sz="7200" dirty="0">
              <a:solidFill>
                <a:srgbClr val="4B4B4B"/>
              </a:solidFill>
              <a:latin typeface="+mn-lt"/>
              <a:ea typeface="+mn-ea"/>
              <a:cs typeface="+mn-ea"/>
              <a:sym typeface="+mn-lt"/>
            </a:endParaRPr>
          </a:p>
        </p:txBody>
      </p:sp>
      <p:sp>
        <p:nvSpPr>
          <p:cNvPr id="11" name="TextBox 5"/>
          <p:cNvSpPr txBox="1"/>
          <p:nvPr/>
        </p:nvSpPr>
        <p:spPr>
          <a:xfrm>
            <a:off x="3388360" y="2774315"/>
            <a:ext cx="3422015" cy="492125"/>
          </a:xfrm>
          <a:prstGeom prst="rect">
            <a:avLst/>
          </a:prstGeom>
          <a:noFill/>
        </p:spPr>
        <p:txBody>
          <a:bodyPr wrap="square" lIns="0" tIns="0" rIns="0" bIns="0" rtlCol="0">
            <a:spAutoFit/>
          </a:bodyPr>
          <a:lstStyle/>
          <a:p>
            <a:r>
              <a:rPr lang="zh-CN" altLang="en-US" sz="3200" dirty="0">
                <a:solidFill>
                  <a:srgbClr val="3B424B"/>
                </a:solidFill>
                <a:latin typeface="+mn-lt"/>
                <a:ea typeface="+mn-ea"/>
                <a:cs typeface="+mn-ea"/>
                <a:sym typeface="+mn-lt"/>
              </a:rPr>
              <a:t>转档和归档报结</a:t>
            </a:r>
            <a:endParaRPr lang="zh-CN" altLang="en-US" sz="3200" dirty="0">
              <a:solidFill>
                <a:srgbClr val="4B4B4B"/>
              </a:solidFill>
              <a:latin typeface="+mn-lt"/>
              <a:ea typeface="+mn-ea"/>
              <a:cs typeface="+mn-ea"/>
              <a:sym typeface="+mn-lt"/>
            </a:endParaRPr>
          </a:p>
        </p:txBody>
      </p:sp>
      <p:sp>
        <p:nvSpPr>
          <p:cNvPr id="14" name="矩形 13"/>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anim calcmode="lin" valueType="num">
                                      <p:cBhvr>
                                        <p:cTn id="1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1"/>
                                        </p:tgtEl>
                                      </p:cBhvr>
                                    </p:animEffect>
                                  </p:childTnLst>
                                </p:cTn>
                              </p:par>
                            </p:childTnLst>
                          </p:cTn>
                        </p:par>
                        <p:par>
                          <p:cTn id="17" fill="hold">
                            <p:stCondLst>
                              <p:cond delay="800"/>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750"/>
                                        <p:tgtEl>
                                          <p:spTgt spid="7"/>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030" y="195580"/>
            <a:ext cx="323215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38"/>
          <p:cNvSpPr txBox="1"/>
          <p:nvPr/>
        </p:nvSpPr>
        <p:spPr>
          <a:xfrm>
            <a:off x="527050" y="796925"/>
            <a:ext cx="7934325" cy="984885"/>
          </a:xfrm>
          <a:prstGeom prst="rect">
            <a:avLst/>
          </a:prstGeom>
          <a:noFill/>
        </p:spPr>
        <p:txBody>
          <a:bodyPr wrap="square" lIns="0" tIns="0" rIns="0" bIns="0" rtlCol="0">
            <a:spAutoFit/>
          </a:bodyPr>
          <a:p>
            <a:r>
              <a:rPr lang="zh-CN" altLang="en-US" sz="1600" b="1" dirty="0">
                <a:solidFill>
                  <a:schemeClr val="tx1"/>
                </a:solidFill>
                <a:latin typeface="微软雅黑" panose="020B0503020204020204" pitchFamily="34" charset="-122"/>
                <a:ea typeface="微软雅黑" panose="020B0503020204020204" pitchFamily="34" charset="-122"/>
              </a:rPr>
              <a:t>一、界面介绍</a:t>
            </a:r>
            <a:endParaRPr lang="zh-CN" altLang="en-US" sz="1600" b="1" dirty="0">
              <a:solidFill>
                <a:schemeClr val="tx1"/>
              </a:solidFill>
              <a:latin typeface="微软雅黑" panose="020B0503020204020204" pitchFamily="34" charset="-122"/>
              <a:ea typeface="微软雅黑" panose="020B0503020204020204" pitchFamily="34" charset="-122"/>
            </a:endParaRPr>
          </a:p>
          <a:p>
            <a:r>
              <a:rPr lang="zh-CN" altLang="en-US" sz="1600" b="1" dirty="0">
                <a:solidFill>
                  <a:schemeClr val="tx1"/>
                </a:solidFill>
                <a:latin typeface="微软雅黑" panose="020B0503020204020204" pitchFamily="34" charset="-122"/>
                <a:ea typeface="微软雅黑" panose="020B0503020204020204" pitchFamily="34" charset="-122"/>
              </a:rPr>
              <a:t>1.电子卷宗区</a:t>
            </a:r>
            <a:endParaRPr lang="zh-CN" altLang="en-US" sz="1600" b="1" dirty="0">
              <a:solidFill>
                <a:schemeClr val="tx1"/>
              </a:solidFill>
              <a:latin typeface="微软雅黑" panose="020B0503020204020204" pitchFamily="34" charset="-122"/>
              <a:ea typeface="微软雅黑" panose="020B0503020204020204" pitchFamily="34" charset="-122"/>
            </a:endParaRPr>
          </a:p>
          <a:p>
            <a:pPr indent="457200"/>
            <a:r>
              <a:rPr lang="zh-CN" altLang="en-US" sz="1600" b="1" dirty="0">
                <a:solidFill>
                  <a:schemeClr val="tx1"/>
                </a:solidFill>
                <a:latin typeface="微软雅黑" panose="020B0503020204020204" pitchFamily="34" charset="-122"/>
                <a:ea typeface="微软雅黑" panose="020B0503020204020204" pitchFamily="34" charset="-122"/>
              </a:rPr>
              <a:t>电子卷宗模块主要是对本案电子卷进行浏览以及将电子卷进行转档操作，主要为下方红色区域。</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pic>
        <p:nvPicPr>
          <p:cNvPr id="2" name="图片 1" descr="电子卷宗区"/>
          <p:cNvPicPr>
            <a:picLocks noChangeAspect="1"/>
          </p:cNvPicPr>
          <p:nvPr/>
        </p:nvPicPr>
        <p:blipFill>
          <a:blip r:embed="rId1"/>
          <a:stretch>
            <a:fillRect/>
          </a:stretch>
        </p:blipFill>
        <p:spPr>
          <a:xfrm>
            <a:off x="539750" y="1781810"/>
            <a:ext cx="6690360" cy="3308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030" y="195580"/>
            <a:ext cx="290258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9" name="文本框 108"/>
          <p:cNvSpPr txBox="1"/>
          <p:nvPr/>
        </p:nvSpPr>
        <p:spPr>
          <a:xfrm>
            <a:off x="621030" y="673100"/>
            <a:ext cx="7844790" cy="891540"/>
          </a:xfrm>
          <a:prstGeom prst="rect">
            <a:avLst/>
          </a:prstGeom>
          <a:noFill/>
          <a:ln w="9525">
            <a:noFill/>
          </a:ln>
        </p:spPr>
        <p:txBody>
          <a:bodyPr wrap="square">
            <a:spAutoFit/>
          </a:bodyPr>
          <a:p>
            <a:pPr marL="0" indent="0"/>
            <a:r>
              <a:rPr lang="en-US" sz="2000" b="1">
                <a:latin typeface="Arial" panose="020B0604020202020204" pitchFamily="34" charset="0"/>
                <a:ea typeface="黑体" panose="02010609060101010101" charset="-122"/>
              </a:rPr>
              <a:t>2.</a:t>
            </a:r>
            <a:r>
              <a:rPr lang="zh-CN" sz="2000" b="1">
                <a:latin typeface="Arial" panose="020B0604020202020204" pitchFamily="34" charset="0"/>
                <a:ea typeface="黑体" panose="02010609060101010101" charset="-122"/>
              </a:rPr>
              <a:t>档案卷区</a:t>
            </a:r>
            <a:endParaRPr lang="zh-CN" sz="1800" b="0">
              <a:latin typeface="Calibri" panose="020F0502020204030204" pitchFamily="34" charset="0"/>
              <a:ea typeface="宋体" panose="02010600030101010101" pitchFamily="2" charset="-122"/>
            </a:endParaRPr>
          </a:p>
          <a:p>
            <a:pPr marL="0" indent="0"/>
            <a:r>
              <a:rPr lang="zh-CN" sz="1600" b="1">
                <a:latin typeface="Calibri" panose="020F0502020204030204" pitchFamily="34" charset="0"/>
                <a:ea typeface="宋体" panose="02010600030101010101" pitchFamily="2" charset="-122"/>
              </a:rPr>
              <a:t>档案卷模块主要是对本案档案卷进行浏览以及将未转档文件进行转档操作，主要为下方红色区域。</a:t>
            </a:r>
            <a:endParaRPr lang="zh-CN" altLang="en-US" sz="1600" b="1">
              <a:latin typeface="Calibri" panose="020F0502020204030204" pitchFamily="34" charset="0"/>
              <a:ea typeface="宋体" panose="02010600030101010101" pitchFamily="2" charset="-122"/>
            </a:endParaRPr>
          </a:p>
        </p:txBody>
      </p:sp>
      <p:pic>
        <p:nvPicPr>
          <p:cNvPr id="3" name="图片 2" descr="档案卷区"/>
          <p:cNvPicPr>
            <a:picLocks noChangeAspect="1"/>
          </p:cNvPicPr>
          <p:nvPr/>
        </p:nvPicPr>
        <p:blipFill>
          <a:blip r:embed="rId1"/>
          <a:stretch>
            <a:fillRect/>
          </a:stretch>
        </p:blipFill>
        <p:spPr>
          <a:xfrm>
            <a:off x="755650" y="1564640"/>
            <a:ext cx="6955790" cy="3477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
          <p:cNvSpPr txBox="1"/>
          <p:nvPr/>
        </p:nvSpPr>
        <p:spPr>
          <a:xfrm>
            <a:off x="4279362" y="1670816"/>
            <a:ext cx="1228742" cy="1107440"/>
          </a:xfrm>
          <a:prstGeom prst="rect">
            <a:avLst/>
          </a:prstGeom>
          <a:noFill/>
        </p:spPr>
        <p:txBody>
          <a:bodyPr wrap="square" lIns="0" tIns="0" rIns="0" bIns="0" rtlCol="0">
            <a:spAutoFit/>
          </a:bodyPr>
          <a:lstStyle/>
          <a:p>
            <a:r>
              <a:rPr lang="en-US" altLang="zh-CN" sz="7200" dirty="0">
                <a:solidFill>
                  <a:srgbClr val="4B4B4B"/>
                </a:solidFill>
                <a:latin typeface="+mn-lt"/>
                <a:ea typeface="+mn-ea"/>
                <a:cs typeface="+mn-ea"/>
                <a:sym typeface="+mn-lt"/>
              </a:rPr>
              <a:t>01</a:t>
            </a:r>
            <a:endParaRPr lang="zh-CN" altLang="en-US" sz="7200" dirty="0">
              <a:solidFill>
                <a:srgbClr val="4B4B4B"/>
              </a:solidFill>
              <a:latin typeface="+mn-lt"/>
              <a:ea typeface="+mn-ea"/>
              <a:cs typeface="+mn-ea"/>
              <a:sym typeface="+mn-lt"/>
            </a:endParaRPr>
          </a:p>
        </p:txBody>
      </p:sp>
      <p:sp>
        <p:nvSpPr>
          <p:cNvPr id="12" name="TextBox 5"/>
          <p:cNvSpPr txBox="1"/>
          <p:nvPr/>
        </p:nvSpPr>
        <p:spPr>
          <a:xfrm>
            <a:off x="3856355" y="2774315"/>
            <a:ext cx="2964180" cy="492125"/>
          </a:xfrm>
          <a:prstGeom prst="rect">
            <a:avLst/>
          </a:prstGeom>
          <a:noFill/>
        </p:spPr>
        <p:txBody>
          <a:bodyPr wrap="square" lIns="0" tIns="0" rIns="0" bIns="0" rtlCol="0">
            <a:spAutoFit/>
          </a:bodyPr>
          <a:lstStyle/>
          <a:p>
            <a:r>
              <a:rPr lang="zh-CN" altLang="en-US" sz="3200" dirty="0">
                <a:solidFill>
                  <a:srgbClr val="4B4B4B"/>
                </a:solidFill>
                <a:latin typeface="+mn-lt"/>
                <a:ea typeface="+mn-ea"/>
                <a:cs typeface="+mn-ea"/>
                <a:sym typeface="+mn-lt"/>
              </a:rPr>
              <a:t>无纸化上诉</a:t>
            </a:r>
            <a:endParaRPr lang="zh-CN" altLang="en-US" sz="3200" dirty="0">
              <a:solidFill>
                <a:srgbClr val="4B4B4B"/>
              </a:solidFill>
              <a:latin typeface="+mn-lt"/>
              <a:ea typeface="+mn-ea"/>
              <a:cs typeface="+mn-ea"/>
              <a:sym typeface="+mn-lt"/>
            </a:endParaRPr>
          </a:p>
        </p:txBody>
      </p:sp>
      <p:sp>
        <p:nvSpPr>
          <p:cNvPr id="14" name="矩形 13"/>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2"/>
                                        </p:tgtEl>
                                        <p:attrNameLst>
                                          <p:attrName>ppt_y</p:attrName>
                                        </p:attrNameLst>
                                      </p:cBhvr>
                                      <p:tavLst>
                                        <p:tav tm="0">
                                          <p:val>
                                            <p:strVal val="#ppt_y"/>
                                          </p:val>
                                        </p:tav>
                                        <p:tav tm="100000">
                                          <p:val>
                                            <p:strVal val="#ppt_y"/>
                                          </p:val>
                                        </p:tav>
                                      </p:tavLst>
                                    </p:anim>
                                    <p:anim calcmode="lin" valueType="num">
                                      <p:cBhvr>
                                        <p:cTn id="1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2"/>
                                        </p:tgtEl>
                                      </p:cBhvr>
                                    </p:animEffect>
                                  </p:childTnLst>
                                </p:cTn>
                              </p:par>
                            </p:childTnLst>
                          </p:cTn>
                        </p:par>
                        <p:par>
                          <p:cTn id="17" fill="hold">
                            <p:stCondLst>
                              <p:cond delay="699"/>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750"/>
                                        <p:tgtEl>
                                          <p:spTgt spid="7"/>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030" y="195580"/>
            <a:ext cx="291401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3B424B"/>
                </a:solidFill>
                <a:latin typeface="+mn-lt"/>
                <a:ea typeface="+mn-ea"/>
                <a:cs typeface="+mn-ea"/>
                <a:sym typeface="+mn-lt"/>
              </a:rPr>
              <a:t>转档和归档报结</a:t>
            </a:r>
            <a:r>
              <a:rPr lang="en-US" altLang="zh-CN" sz="1800" dirty="0">
                <a:solidFill>
                  <a:srgbClr val="3B424B"/>
                </a:solidFill>
                <a:latin typeface="+mn-lt"/>
                <a:ea typeface="+mn-ea"/>
                <a:cs typeface="+mn-ea"/>
                <a:sym typeface="+mn-lt"/>
              </a:rPr>
              <a:t>——</a:t>
            </a:r>
            <a:r>
              <a:rPr lang="zh-CN" altLang="en-US" sz="1800" dirty="0">
                <a:solidFill>
                  <a:srgbClr val="3B424B"/>
                </a:solidFill>
                <a:latin typeface="+mn-lt"/>
                <a:ea typeface="+mn-ea"/>
                <a:cs typeface="+mn-ea"/>
                <a:sym typeface="+mn-lt"/>
              </a:rPr>
              <a:t>转档</a:t>
            </a:r>
            <a:endParaRPr lang="zh-CN" altLang="en-US" sz="1800" dirty="0">
              <a:solidFill>
                <a:srgbClr val="3B424B"/>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 name="文本框 2"/>
          <p:cNvSpPr txBox="1"/>
          <p:nvPr/>
        </p:nvSpPr>
        <p:spPr>
          <a:xfrm>
            <a:off x="620395" y="753745"/>
            <a:ext cx="7430770" cy="738505"/>
          </a:xfrm>
          <a:prstGeom prst="rect">
            <a:avLst/>
          </a:prstGeom>
          <a:noFill/>
        </p:spPr>
        <p:txBody>
          <a:bodyPr wrap="square" lIns="0" tIns="0" rIns="0" bIns="0" rtlCol="0">
            <a:spAutoFit/>
          </a:bodyPr>
          <a:p>
            <a:r>
              <a:rPr lang="zh-CN" altLang="en-US" sz="1600" b="1" dirty="0">
                <a:solidFill>
                  <a:schemeClr val="tx1"/>
                </a:solidFill>
                <a:latin typeface="微软雅黑" panose="020B0503020204020204" pitchFamily="34" charset="-122"/>
                <a:ea typeface="微软雅黑" panose="020B0503020204020204" pitchFamily="34" charset="-122"/>
              </a:rPr>
              <a:t>3.转档案卷功能</a:t>
            </a:r>
            <a:endParaRPr lang="zh-CN" altLang="en-US" sz="1600" b="1" dirty="0">
              <a:solidFill>
                <a:schemeClr val="tx1"/>
              </a:solidFill>
              <a:latin typeface="微软雅黑" panose="020B0503020204020204" pitchFamily="34" charset="-122"/>
              <a:ea typeface="微软雅黑" panose="020B0503020204020204" pitchFamily="34" charset="-122"/>
            </a:endParaRPr>
          </a:p>
          <a:p>
            <a:pPr indent="457200"/>
            <a:r>
              <a:rPr lang="zh-CN" altLang="en-US" sz="1600" b="1" dirty="0">
                <a:solidFill>
                  <a:schemeClr val="tx1"/>
                </a:solidFill>
                <a:latin typeface="微软雅黑" panose="020B0503020204020204" pitchFamily="34" charset="-122"/>
                <a:ea typeface="微软雅黑" panose="020B0503020204020204" pitchFamily="34" charset="-122"/>
              </a:rPr>
              <a:t>功能按钮区主要提供用户对档案卷的文件操作以及提供辅助归档的功能，页面中红色区域：</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pic>
        <p:nvPicPr>
          <p:cNvPr id="2" name="图片 1" descr="转档功能区"/>
          <p:cNvPicPr>
            <a:picLocks noChangeAspect="1"/>
          </p:cNvPicPr>
          <p:nvPr/>
        </p:nvPicPr>
        <p:blipFill>
          <a:blip r:embed="rId1"/>
          <a:stretch>
            <a:fillRect/>
          </a:stretch>
        </p:blipFill>
        <p:spPr>
          <a:xfrm>
            <a:off x="621030" y="1563370"/>
            <a:ext cx="7070725" cy="3507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030" y="195580"/>
            <a:ext cx="257492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文本框 4"/>
          <p:cNvSpPr txBox="1"/>
          <p:nvPr/>
        </p:nvSpPr>
        <p:spPr>
          <a:xfrm>
            <a:off x="621030" y="681990"/>
            <a:ext cx="8067040" cy="492125"/>
          </a:xfrm>
          <a:prstGeom prst="rect">
            <a:avLst/>
          </a:prstGeom>
          <a:noFill/>
        </p:spPr>
        <p:txBody>
          <a:bodyPr wrap="square" lIns="0" tIns="0" rIns="0" bIns="0" rtlCol="0">
            <a:spAutoFit/>
          </a:bodyPr>
          <a:p>
            <a:r>
              <a:rPr lang="zh-CN" altLang="en-US" sz="1600" b="1" dirty="0">
                <a:solidFill>
                  <a:schemeClr val="tx1"/>
                </a:solidFill>
                <a:latin typeface="微软雅黑" panose="020B0503020204020204" pitchFamily="34" charset="-122"/>
                <a:ea typeface="微软雅黑" panose="020B0503020204020204" pitchFamily="34" charset="-122"/>
              </a:rPr>
              <a:t>4.文件浏览区</a:t>
            </a:r>
            <a:endParaRPr lang="zh-CN" altLang="en-US" sz="1600" b="1" dirty="0">
              <a:solidFill>
                <a:schemeClr val="tx1"/>
              </a:solidFill>
              <a:latin typeface="微软雅黑" panose="020B0503020204020204" pitchFamily="34" charset="-122"/>
              <a:ea typeface="微软雅黑" panose="020B0503020204020204" pitchFamily="34" charset="-122"/>
            </a:endParaRPr>
          </a:p>
          <a:p>
            <a:r>
              <a:rPr lang="zh-CN" altLang="en-US" sz="1600" b="1" dirty="0">
                <a:solidFill>
                  <a:schemeClr val="tx1"/>
                </a:solidFill>
                <a:latin typeface="微软雅黑" panose="020B0503020204020204" pitchFamily="34" charset="-122"/>
                <a:ea typeface="微软雅黑" panose="020B0503020204020204" pitchFamily="34" charset="-122"/>
              </a:rPr>
              <a:t>文件浏览区域是用户查看文件以及缩略图操作主要页面，页面效果如下图中红色区域：</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pic>
        <p:nvPicPr>
          <p:cNvPr id="2" name="图片 1" descr="文件浏览区"/>
          <p:cNvPicPr>
            <a:picLocks noChangeAspect="1"/>
          </p:cNvPicPr>
          <p:nvPr/>
        </p:nvPicPr>
        <p:blipFill>
          <a:blip r:embed="rId1"/>
          <a:stretch>
            <a:fillRect/>
          </a:stretch>
        </p:blipFill>
        <p:spPr>
          <a:xfrm>
            <a:off x="621030" y="1280795"/>
            <a:ext cx="7572375" cy="3750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 name="文本框 2"/>
          <p:cNvSpPr txBox="1"/>
          <p:nvPr/>
        </p:nvSpPr>
        <p:spPr>
          <a:xfrm>
            <a:off x="621030" y="699135"/>
            <a:ext cx="3048000" cy="245745"/>
          </a:xfrm>
          <a:prstGeom prst="rect">
            <a:avLst/>
          </a:prstGeom>
          <a:noFill/>
        </p:spPr>
        <p:txBody>
          <a:bodyPr wrap="square" lIns="0" tIns="0" rIns="0" bIns="0" rtlCol="0">
            <a:spAutoFit/>
          </a:bodyPr>
          <a:p>
            <a:r>
              <a:rPr lang="zh-CN" altLang="en-US" sz="1600" b="1" dirty="0">
                <a:latin typeface="微软雅黑" panose="020B0503020204020204" pitchFamily="34" charset="-122"/>
                <a:ea typeface="微软雅黑" panose="020B0503020204020204" pitchFamily="34" charset="-122"/>
                <a:sym typeface="+mn-ea"/>
              </a:rPr>
              <a:t>二、转档</a:t>
            </a:r>
            <a:endParaRPr lang="zh-CN" altLang="en-US" sz="1600" b="1" dirty="0">
              <a:latin typeface="微软雅黑" panose="020B0503020204020204" pitchFamily="34" charset="-122"/>
              <a:ea typeface="微软雅黑" panose="020B0503020204020204" pitchFamily="34" charset="-122"/>
              <a:sym typeface="+mn-ea"/>
            </a:endParaRPr>
          </a:p>
        </p:txBody>
      </p:sp>
      <p:pic>
        <p:nvPicPr>
          <p:cNvPr id="27" name="图片 26"/>
          <p:cNvPicPr/>
          <p:nvPr/>
        </p:nvPicPr>
        <p:blipFill>
          <a:blip r:embed="rId1"/>
          <a:stretch>
            <a:fillRect/>
          </a:stretch>
        </p:blipFill>
        <p:spPr>
          <a:xfrm>
            <a:off x="3275965" y="123190"/>
            <a:ext cx="3644265" cy="4760595"/>
          </a:xfrm>
          <a:prstGeom prst="rect">
            <a:avLst/>
          </a:prstGeom>
          <a:noFill/>
          <a:ln w="9525">
            <a:noFill/>
          </a:ln>
        </p:spPr>
      </p:pic>
      <p:sp>
        <p:nvSpPr>
          <p:cNvPr id="28" name="文本框 27"/>
          <p:cNvSpPr txBox="1"/>
          <p:nvPr/>
        </p:nvSpPr>
        <p:spPr>
          <a:xfrm>
            <a:off x="611505" y="1069340"/>
            <a:ext cx="4572000" cy="276860"/>
          </a:xfrm>
          <a:prstGeom prst="rect">
            <a:avLst/>
          </a:prstGeom>
          <a:noFill/>
        </p:spPr>
        <p:txBody>
          <a:bodyPr wrap="square" lIns="0" tIns="0" rIns="0" bIns="0" rtlCol="0" anchor="t">
            <a:spAutoFit/>
          </a:bodyPr>
          <a:p>
            <a:pPr marL="0" indent="0"/>
            <a:r>
              <a:rPr lang="en-US" sz="1800" b="1">
                <a:latin typeface="Arial" panose="020B0604020202020204" pitchFamily="34" charset="0"/>
                <a:ea typeface="黑体" panose="02010609060101010101" charset="-122"/>
                <a:sym typeface="+mn-ea"/>
              </a:rPr>
              <a:t>1. </a:t>
            </a:r>
            <a:r>
              <a:rPr lang="zh-CN" sz="1800" b="1">
                <a:latin typeface="Arial" panose="020B0604020202020204" pitchFamily="34" charset="0"/>
                <a:ea typeface="黑体" panose="02010609060101010101" charset="-122"/>
                <a:sym typeface="+mn-ea"/>
              </a:rPr>
              <a:t>如何添加转档文件</a:t>
            </a:r>
            <a:endParaRPr lang="zh-CN" altLang="en-US" sz="1800" b="1" dirty="0">
              <a:solidFill>
                <a:schemeClr val="accent6"/>
              </a:solidFill>
              <a:latin typeface="Arial" panose="020B0604020202020204" pitchFamily="34" charset="0"/>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8930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 name="文本框 2"/>
          <p:cNvSpPr txBox="1"/>
          <p:nvPr/>
        </p:nvSpPr>
        <p:spPr>
          <a:xfrm>
            <a:off x="621030" y="699135"/>
            <a:ext cx="3048000" cy="245745"/>
          </a:xfrm>
          <a:prstGeom prst="rect">
            <a:avLst/>
          </a:prstGeom>
          <a:noFill/>
        </p:spPr>
        <p:txBody>
          <a:bodyPr wrap="square" lIns="0" tIns="0" rIns="0" bIns="0" rtlCol="0">
            <a:spAutoFit/>
          </a:bodyPr>
          <a:p>
            <a:r>
              <a:rPr lang="en-US" altLang="zh-CN" sz="1600" b="1" dirty="0">
                <a:solidFill>
                  <a:schemeClr val="tx1"/>
                </a:solidFill>
                <a:latin typeface="微软雅黑" panose="020B0503020204020204" pitchFamily="34" charset="-122"/>
                <a:ea typeface="微软雅黑" panose="020B0503020204020204" pitchFamily="34" charset="-122"/>
              </a:rPr>
              <a:t>2</a:t>
            </a:r>
            <a:r>
              <a:rPr lang="zh-CN" altLang="en-US" sz="1600" b="1" dirty="0">
                <a:solidFill>
                  <a:schemeClr val="tx1"/>
                </a:solidFill>
                <a:latin typeface="微软雅黑" panose="020B0503020204020204" pitchFamily="34" charset="-122"/>
                <a:ea typeface="微软雅黑" panose="020B0503020204020204" pitchFamily="34" charset="-122"/>
              </a:rPr>
              <a:t>.如何移除档案卷区文件</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pic>
        <p:nvPicPr>
          <p:cNvPr id="12" name="图片 4"/>
          <p:cNvPicPr>
            <a:picLocks noChangeAspect="1"/>
          </p:cNvPicPr>
          <p:nvPr>
            <p:custDataLst>
              <p:tags r:id="rId1"/>
            </p:custDataLst>
          </p:nvPr>
        </p:nvPicPr>
        <p:blipFill>
          <a:blip r:embed="rId2"/>
          <a:stretch>
            <a:fillRect/>
          </a:stretch>
        </p:blipFill>
        <p:spPr>
          <a:xfrm>
            <a:off x="539750" y="987425"/>
            <a:ext cx="5274310" cy="403733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68732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2" name="文本框 101"/>
          <p:cNvSpPr txBox="1"/>
          <p:nvPr/>
        </p:nvSpPr>
        <p:spPr>
          <a:xfrm>
            <a:off x="621030" y="699135"/>
            <a:ext cx="5080000" cy="368300"/>
          </a:xfrm>
          <a:prstGeom prst="rect">
            <a:avLst/>
          </a:prstGeom>
          <a:noFill/>
          <a:ln w="9525">
            <a:noFill/>
          </a:ln>
        </p:spPr>
        <p:txBody>
          <a:bodyPr>
            <a:spAutoFit/>
          </a:bodyPr>
          <a:p>
            <a:pPr marL="0" indent="0"/>
            <a:r>
              <a:rPr lang="en-US" sz="1800" b="1">
                <a:latin typeface="Arial" panose="020B0604020202020204" pitchFamily="34" charset="0"/>
                <a:ea typeface="黑体" panose="02010609060101010101" charset="-122"/>
              </a:rPr>
              <a:t>3. </a:t>
            </a:r>
            <a:r>
              <a:rPr lang="zh-CN" sz="1800" b="1">
                <a:latin typeface="Arial" panose="020B0604020202020204" pitchFamily="34" charset="0"/>
                <a:ea typeface="黑体" panose="02010609060101010101" charset="-122"/>
              </a:rPr>
              <a:t>如何对</a:t>
            </a:r>
            <a:r>
              <a:rPr lang="zh-CN" sz="1800" b="1">
                <a:latin typeface="Arial" panose="020B0604020202020204" pitchFamily="34" charset="0"/>
                <a:ea typeface="黑体" panose="02010609060101010101" charset="-122"/>
              </a:rPr>
              <a:t>档案卷目录进行编辑</a:t>
            </a:r>
            <a:r>
              <a:rPr lang="en-US" sz="1800" b="1">
                <a:latin typeface="Arial" panose="020B0604020202020204" pitchFamily="34" charset="0"/>
                <a:ea typeface="黑体" panose="02010609060101010101" charset="-122"/>
                <a:cs typeface="Times New Roman" panose="02020603050405020304" charset="0"/>
              </a:rPr>
              <a:t> </a:t>
            </a:r>
            <a:endParaRPr lang="en-US" altLang="en-US" sz="1800" b="1">
              <a:latin typeface="Arial" panose="020B0604020202020204" pitchFamily="34" charset="0"/>
              <a:ea typeface="黑体" panose="02010609060101010101" charset="-122"/>
              <a:cs typeface="Times New Roman" panose="02020603050405020304" charset="0"/>
            </a:endParaRPr>
          </a:p>
        </p:txBody>
      </p:sp>
      <p:pic>
        <p:nvPicPr>
          <p:cNvPr id="3" name="图片 2" descr="卷目管理"/>
          <p:cNvPicPr>
            <a:picLocks noChangeAspect="1"/>
          </p:cNvPicPr>
          <p:nvPr/>
        </p:nvPicPr>
        <p:blipFill>
          <a:blip r:embed="rId1"/>
          <a:stretch>
            <a:fillRect/>
          </a:stretch>
        </p:blipFill>
        <p:spPr>
          <a:xfrm>
            <a:off x="611505" y="1093470"/>
            <a:ext cx="8036560" cy="3970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5444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 name="文本框 2"/>
          <p:cNvSpPr txBox="1"/>
          <p:nvPr/>
        </p:nvSpPr>
        <p:spPr>
          <a:xfrm>
            <a:off x="611505" y="673100"/>
            <a:ext cx="3048000" cy="245745"/>
          </a:xfrm>
          <a:prstGeom prst="rect">
            <a:avLst/>
          </a:prstGeom>
          <a:noFill/>
        </p:spPr>
        <p:txBody>
          <a:bodyPr wrap="square" lIns="0" tIns="0" rIns="0" bIns="0" rtlCol="0">
            <a:spAutoFit/>
          </a:bodyPr>
          <a:p>
            <a:r>
              <a:rPr lang="en-US" altLang="zh-CN" sz="1600" b="1" dirty="0">
                <a:solidFill>
                  <a:schemeClr val="tx1"/>
                </a:solidFill>
                <a:latin typeface="微软雅黑" panose="020B0503020204020204" pitchFamily="34" charset="-122"/>
                <a:ea typeface="微软雅黑" panose="020B0503020204020204" pitchFamily="34" charset="-122"/>
              </a:rPr>
              <a:t>4</a:t>
            </a:r>
            <a:r>
              <a:rPr lang="zh-CN" altLang="en-US" sz="1600" b="1" dirty="0">
                <a:solidFill>
                  <a:schemeClr val="tx1"/>
                </a:solidFill>
                <a:latin typeface="微软雅黑" panose="020B0503020204020204" pitchFamily="34" charset="-122"/>
                <a:ea typeface="微软雅黑" panose="020B0503020204020204" pitchFamily="34" charset="-122"/>
              </a:rPr>
              <a:t>.如何进行转档操作</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pic>
        <p:nvPicPr>
          <p:cNvPr id="14" name="图片 1"/>
          <p:cNvPicPr>
            <a:picLocks noChangeAspect="1"/>
          </p:cNvPicPr>
          <p:nvPr>
            <p:custDataLst>
              <p:tags r:id="rId1"/>
            </p:custDataLst>
          </p:nvPr>
        </p:nvPicPr>
        <p:blipFill>
          <a:blip r:embed="rId2"/>
          <a:stretch>
            <a:fillRect/>
          </a:stretch>
        </p:blipFill>
        <p:spPr>
          <a:xfrm>
            <a:off x="621030" y="1085850"/>
            <a:ext cx="6551295" cy="319214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68033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 name="文本框 1"/>
          <p:cNvSpPr txBox="1"/>
          <p:nvPr/>
        </p:nvSpPr>
        <p:spPr>
          <a:xfrm>
            <a:off x="621030" y="673100"/>
            <a:ext cx="6712585" cy="984885"/>
          </a:xfrm>
          <a:prstGeom prst="rect">
            <a:avLst/>
          </a:prstGeom>
          <a:noFill/>
        </p:spPr>
        <p:txBody>
          <a:bodyPr wrap="square" lIns="0" tIns="0" rIns="0" bIns="0" rtlCol="0">
            <a:spAutoFit/>
          </a:bodyPr>
          <a:p>
            <a:r>
              <a:rPr lang="zh-CN" altLang="en-US" sz="1600" b="1" dirty="0">
                <a:solidFill>
                  <a:schemeClr val="tx1"/>
                </a:solidFill>
                <a:latin typeface="微软雅黑" panose="020B0503020204020204" pitchFamily="34" charset="-122"/>
                <a:ea typeface="微软雅黑" panose="020B0503020204020204" pitchFamily="34" charset="-122"/>
              </a:rPr>
              <a:t>三、转档完成后</a:t>
            </a:r>
            <a:r>
              <a:rPr lang="zh-CN" altLang="en-US" sz="1600" b="1" dirty="0">
                <a:solidFill>
                  <a:schemeClr val="tx1"/>
                </a:solidFill>
                <a:latin typeface="微软雅黑" panose="020B0503020204020204" pitchFamily="34" charset="-122"/>
                <a:ea typeface="微软雅黑" panose="020B0503020204020204" pitchFamily="34" charset="-122"/>
              </a:rPr>
              <a:t>材料整理</a:t>
            </a:r>
            <a:endParaRPr lang="zh-CN" altLang="en-US" sz="1600" b="1" dirty="0">
              <a:solidFill>
                <a:schemeClr val="tx1"/>
              </a:solidFill>
              <a:latin typeface="微软雅黑" panose="020B0503020204020204" pitchFamily="34" charset="-122"/>
              <a:ea typeface="微软雅黑" panose="020B0503020204020204" pitchFamily="34" charset="-122"/>
            </a:endParaRPr>
          </a:p>
          <a:p>
            <a:r>
              <a:rPr lang="en-US" altLang="zh-CN" sz="1600" b="1" dirty="0">
                <a:solidFill>
                  <a:schemeClr val="tx1"/>
                </a:solidFill>
                <a:latin typeface="微软雅黑" panose="020B0503020204020204" pitchFamily="34" charset="-122"/>
                <a:ea typeface="微软雅黑" panose="020B0503020204020204" pitchFamily="34" charset="-122"/>
              </a:rPr>
              <a:t>1</a:t>
            </a:r>
            <a:r>
              <a:rPr lang="zh-CN" altLang="en-US" sz="1600" b="1" dirty="0">
                <a:solidFill>
                  <a:schemeClr val="tx1"/>
                </a:solidFill>
                <a:latin typeface="微软雅黑" panose="020B0503020204020204" pitchFamily="34" charset="-122"/>
                <a:ea typeface="微软雅黑" panose="020B0503020204020204" pitchFamily="34" charset="-122"/>
              </a:rPr>
              <a:t>.一键整理</a:t>
            </a:r>
            <a:endParaRPr lang="zh-CN" altLang="en-US" sz="1600" b="1" dirty="0">
              <a:solidFill>
                <a:schemeClr val="tx1"/>
              </a:solidFill>
              <a:latin typeface="微软雅黑" panose="020B0503020204020204" pitchFamily="34" charset="-122"/>
              <a:ea typeface="微软雅黑" panose="020B0503020204020204" pitchFamily="34" charset="-122"/>
            </a:endParaRPr>
          </a:p>
          <a:p>
            <a:pPr indent="457200"/>
            <a:r>
              <a:rPr lang="zh-CN" altLang="en-US" sz="1600" b="1" dirty="0">
                <a:solidFill>
                  <a:schemeClr val="tx1"/>
                </a:solidFill>
                <a:latin typeface="微软雅黑" panose="020B0503020204020204" pitchFamily="34" charset="-122"/>
                <a:ea typeface="微软雅黑" panose="020B0503020204020204" pitchFamily="34" charset="-122"/>
              </a:rPr>
              <a:t>功能项包含【生成封面】、【删除空目录】、【生成目录】、【生成页码】、【生成备考表】。</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pic>
        <p:nvPicPr>
          <p:cNvPr id="3" name="图片 2" descr="一键整理"/>
          <p:cNvPicPr>
            <a:picLocks noChangeAspect="1"/>
          </p:cNvPicPr>
          <p:nvPr/>
        </p:nvPicPr>
        <p:blipFill>
          <a:blip r:embed="rId1"/>
          <a:stretch>
            <a:fillRect/>
          </a:stretch>
        </p:blipFill>
        <p:spPr>
          <a:xfrm>
            <a:off x="3131820" y="1419860"/>
            <a:ext cx="4062095" cy="3663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54063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3" name="文本框 102"/>
          <p:cNvSpPr txBox="1"/>
          <p:nvPr/>
        </p:nvSpPr>
        <p:spPr>
          <a:xfrm>
            <a:off x="539750" y="627380"/>
            <a:ext cx="5918200" cy="737235"/>
          </a:xfrm>
          <a:prstGeom prst="rect">
            <a:avLst/>
          </a:prstGeom>
          <a:noFill/>
          <a:ln w="9525">
            <a:noFill/>
          </a:ln>
        </p:spPr>
        <p:txBody>
          <a:bodyPr wrap="square">
            <a:spAutoFit/>
          </a:bodyPr>
          <a:p>
            <a:pPr marL="0" indent="0"/>
            <a:r>
              <a:rPr lang="en-US" sz="2400" b="1">
                <a:latin typeface="Arial" panose="020B0604020202020204" pitchFamily="34" charset="0"/>
                <a:ea typeface="黑体" panose="02010609060101010101" charset="-122"/>
              </a:rPr>
              <a:t>2. </a:t>
            </a:r>
            <a:r>
              <a:rPr lang="zh-CN" sz="2400" b="1">
                <a:latin typeface="Arial" panose="020B0604020202020204" pitchFamily="34" charset="0"/>
                <a:ea typeface="黑体" panose="02010609060101010101" charset="-122"/>
              </a:rPr>
              <a:t>生成封面</a:t>
            </a:r>
            <a:r>
              <a:rPr lang="zh-CN" sz="1800" b="0">
                <a:latin typeface="Calibri" panose="020F0502020204030204" pitchFamily="34" charset="0"/>
                <a:ea typeface="宋体" panose="02010600030101010101" pitchFamily="2" charset="-122"/>
              </a:rPr>
              <a:t>当生成封面时，弹出生成封面确认框提示，效果如下：</a:t>
            </a:r>
            <a:endParaRPr lang="zh-CN" altLang="en-US" sz="1800" b="0">
              <a:latin typeface="Calibri" panose="020F0502020204030204" pitchFamily="34" charset="0"/>
              <a:ea typeface="宋体" panose="02010600030101010101" pitchFamily="2" charset="-122"/>
            </a:endParaRPr>
          </a:p>
        </p:txBody>
      </p:sp>
      <p:pic>
        <p:nvPicPr>
          <p:cNvPr id="3" name="图片 2" descr="生成封面"/>
          <p:cNvPicPr>
            <a:picLocks noChangeAspect="1"/>
          </p:cNvPicPr>
          <p:nvPr/>
        </p:nvPicPr>
        <p:blipFill>
          <a:blip r:embed="rId1"/>
          <a:stretch>
            <a:fillRect/>
          </a:stretch>
        </p:blipFill>
        <p:spPr>
          <a:xfrm>
            <a:off x="661035" y="1419860"/>
            <a:ext cx="5503545" cy="3632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55905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 name="文本框 3"/>
          <p:cNvSpPr txBox="1"/>
          <p:nvPr/>
        </p:nvSpPr>
        <p:spPr>
          <a:xfrm>
            <a:off x="611505" y="673100"/>
            <a:ext cx="7091680" cy="492125"/>
          </a:xfrm>
          <a:prstGeom prst="rect">
            <a:avLst/>
          </a:prstGeom>
          <a:noFill/>
        </p:spPr>
        <p:txBody>
          <a:bodyPr wrap="square" lIns="0" tIns="0" rIns="0" bIns="0" rtlCol="0">
            <a:spAutoFit/>
          </a:bodyPr>
          <a:p>
            <a:r>
              <a:rPr lang="en-US" altLang="zh-CN" sz="1600" b="1" dirty="0">
                <a:latin typeface="微软雅黑" panose="020B0503020204020204" pitchFamily="34" charset="-122"/>
                <a:ea typeface="微软雅黑" panose="020B0503020204020204" pitchFamily="34" charset="-122"/>
              </a:rPr>
              <a:t>3</a:t>
            </a:r>
            <a:r>
              <a:rPr lang="zh-CN" altLang="en-US" sz="1600" b="1" dirty="0">
                <a:latin typeface="微软雅黑" panose="020B0503020204020204" pitchFamily="34" charset="-122"/>
                <a:ea typeface="微软雅黑" panose="020B0503020204020204" pitchFamily="34" charset="-122"/>
              </a:rPr>
              <a:t>.生成目录</a:t>
            </a:r>
            <a:endParaRPr lang="zh-CN" altLang="en-US" sz="1600" b="1" dirty="0">
              <a:latin typeface="微软雅黑" panose="020B0503020204020204" pitchFamily="34" charset="-122"/>
              <a:ea typeface="微软雅黑" panose="020B0503020204020204" pitchFamily="34" charset="-122"/>
            </a:endParaRPr>
          </a:p>
          <a:p>
            <a:r>
              <a:rPr lang="zh-CN" altLang="en-US" sz="1600" b="1" dirty="0">
                <a:latin typeface="微软雅黑" panose="020B0503020204020204" pitchFamily="34" charset="-122"/>
                <a:ea typeface="微软雅黑" panose="020B0503020204020204" pitchFamily="34" charset="-122"/>
              </a:rPr>
              <a:t>当生成目录时，下拉展示【单页目录】和【多页目录】选项，效果如下：</a:t>
            </a:r>
            <a:endParaRPr lang="zh-CN" altLang="en-US" sz="1600" b="1" dirty="0">
              <a:latin typeface="微软雅黑" panose="020B0503020204020204" pitchFamily="34" charset="-122"/>
              <a:ea typeface="微软雅黑" panose="020B0503020204020204" pitchFamily="34" charset="-122"/>
            </a:endParaRPr>
          </a:p>
        </p:txBody>
      </p:sp>
      <p:sp>
        <p:nvSpPr>
          <p:cNvPr id="105" name="文本框 104"/>
          <p:cNvSpPr txBox="1"/>
          <p:nvPr/>
        </p:nvSpPr>
        <p:spPr>
          <a:xfrm>
            <a:off x="899795" y="2750820"/>
            <a:ext cx="5080000" cy="368300"/>
          </a:xfrm>
          <a:prstGeom prst="rect">
            <a:avLst/>
          </a:prstGeom>
          <a:noFill/>
          <a:ln w="9525">
            <a:noFill/>
          </a:ln>
        </p:spPr>
        <p:txBody>
          <a:bodyPr>
            <a:spAutoFit/>
          </a:bodyPr>
          <a:p>
            <a:pPr marL="0" indent="0"/>
            <a:r>
              <a:rPr lang="en-US" sz="1800" b="0">
                <a:latin typeface="Calibri" panose="020F0502020204030204" pitchFamily="34" charset="0"/>
                <a:ea typeface="宋体" panose="02010600030101010101" pitchFamily="2" charset="-122"/>
                <a:cs typeface="Times New Roman" panose="02020603050405020304" charset="0"/>
              </a:rPr>
              <a:t> </a:t>
            </a:r>
            <a:endParaRPr lang="en-US" altLang="en-US" sz="1800" b="0">
              <a:latin typeface="Calibri" panose="020F0502020204030204" pitchFamily="34" charset="0"/>
              <a:ea typeface="宋体" panose="02010600030101010101" pitchFamily="2" charset="-122"/>
              <a:cs typeface="Times New Roman" panose="02020603050405020304" charset="0"/>
            </a:endParaRPr>
          </a:p>
        </p:txBody>
      </p:sp>
      <p:sp>
        <p:nvSpPr>
          <p:cNvPr id="106" name="文本框 105"/>
          <p:cNvSpPr txBox="1"/>
          <p:nvPr/>
        </p:nvSpPr>
        <p:spPr>
          <a:xfrm>
            <a:off x="899795" y="4483100"/>
            <a:ext cx="5080000" cy="645160"/>
          </a:xfrm>
          <a:prstGeom prst="rect">
            <a:avLst/>
          </a:prstGeom>
          <a:noFill/>
          <a:ln w="9525">
            <a:noFill/>
          </a:ln>
        </p:spPr>
        <p:txBody>
          <a:bodyPr>
            <a:spAutoFit/>
          </a:bodyPr>
          <a:p>
            <a:pPr marL="0" indent="0" algn="ctr"/>
            <a:r>
              <a:rPr lang="en-US" sz="1800" b="0">
                <a:latin typeface="Calibri" panose="020F0502020204030204" pitchFamily="34" charset="0"/>
                <a:ea typeface="宋体" panose="02010600030101010101" pitchFamily="2" charset="-122"/>
                <a:cs typeface="Times New Roman" panose="02020603050405020304" charset="0"/>
              </a:rPr>
              <a:t> </a:t>
            </a:r>
            <a:endParaRPr lang="en-US" altLang="en-US" sz="1800" b="0">
              <a:latin typeface="Calibri" panose="020F0502020204030204" pitchFamily="34" charset="0"/>
              <a:ea typeface="宋体" panose="02010600030101010101" pitchFamily="2" charset="-122"/>
              <a:cs typeface="Times New Roman" panose="02020603050405020304" charset="0"/>
            </a:endParaRPr>
          </a:p>
        </p:txBody>
      </p:sp>
      <p:pic>
        <p:nvPicPr>
          <p:cNvPr id="2" name="图片 1" descr="生成目录"/>
          <p:cNvPicPr>
            <a:picLocks noChangeAspect="1"/>
          </p:cNvPicPr>
          <p:nvPr/>
        </p:nvPicPr>
        <p:blipFill>
          <a:blip r:embed="rId1"/>
          <a:stretch>
            <a:fillRect/>
          </a:stretch>
        </p:blipFill>
        <p:spPr>
          <a:xfrm>
            <a:off x="611505" y="1332230"/>
            <a:ext cx="4519930" cy="3538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57111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6" name="文本框 105"/>
          <p:cNvSpPr txBox="1"/>
          <p:nvPr/>
        </p:nvSpPr>
        <p:spPr>
          <a:xfrm>
            <a:off x="621030" y="679450"/>
            <a:ext cx="6631940" cy="737235"/>
          </a:xfrm>
          <a:prstGeom prst="rect">
            <a:avLst/>
          </a:prstGeom>
          <a:noFill/>
          <a:ln w="9525">
            <a:noFill/>
          </a:ln>
        </p:spPr>
        <p:txBody>
          <a:bodyPr wrap="square">
            <a:spAutoFit/>
          </a:bodyPr>
          <a:p>
            <a:pPr marL="0" indent="0"/>
            <a:r>
              <a:rPr lang="en-US" sz="2400" b="1">
                <a:solidFill>
                  <a:schemeClr val="tx1"/>
                </a:solidFill>
                <a:latin typeface="Arial" panose="020B0604020202020204" pitchFamily="34" charset="0"/>
                <a:ea typeface="黑体" panose="02010609060101010101" charset="-122"/>
              </a:rPr>
              <a:t>4. </a:t>
            </a:r>
            <a:r>
              <a:rPr lang="zh-CN" sz="2400" b="1">
                <a:solidFill>
                  <a:schemeClr val="tx1"/>
                </a:solidFill>
                <a:latin typeface="Arial" panose="020B0604020202020204" pitchFamily="34" charset="0"/>
                <a:ea typeface="黑体" panose="02010609060101010101" charset="-122"/>
              </a:rPr>
              <a:t>生成备考表</a:t>
            </a:r>
            <a:r>
              <a:rPr lang="zh-CN" sz="1800" b="0">
                <a:solidFill>
                  <a:schemeClr val="tx1"/>
                </a:solidFill>
                <a:latin typeface="Calibri" panose="020F0502020204030204" pitchFamily="34" charset="0"/>
                <a:ea typeface="宋体" panose="02010600030101010101" pitchFamily="2" charset="-122"/>
              </a:rPr>
              <a:t>当生成备考表时，系统展示备考表内容，效果如下：</a:t>
            </a:r>
            <a:endParaRPr lang="zh-CN" altLang="en-US" sz="1800" b="0">
              <a:solidFill>
                <a:schemeClr val="tx1"/>
              </a:solidFill>
              <a:latin typeface="Calibri" panose="020F0502020204030204" pitchFamily="34" charset="0"/>
              <a:ea typeface="宋体" panose="02010600030101010101" pitchFamily="2" charset="-122"/>
            </a:endParaRPr>
          </a:p>
        </p:txBody>
      </p:sp>
      <p:pic>
        <p:nvPicPr>
          <p:cNvPr id="3" name="图片 2" descr="生成备考表"/>
          <p:cNvPicPr>
            <a:picLocks noChangeAspect="1"/>
          </p:cNvPicPr>
          <p:nvPr/>
        </p:nvPicPr>
        <p:blipFill>
          <a:blip r:embed="rId1"/>
          <a:stretch>
            <a:fillRect/>
          </a:stretch>
        </p:blipFill>
        <p:spPr>
          <a:xfrm>
            <a:off x="754380" y="1491615"/>
            <a:ext cx="5128260" cy="3499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无纸化上诉</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2" name="图片 1" descr="待审查"/>
          <p:cNvPicPr>
            <a:picLocks noChangeAspect="1"/>
          </p:cNvPicPr>
          <p:nvPr/>
        </p:nvPicPr>
        <p:blipFill>
          <a:blip r:embed="rId1"/>
          <a:stretch>
            <a:fillRect/>
          </a:stretch>
        </p:blipFill>
        <p:spPr>
          <a:xfrm>
            <a:off x="621030" y="1131570"/>
            <a:ext cx="7228205" cy="3676650"/>
          </a:xfrm>
          <a:prstGeom prst="rect">
            <a:avLst/>
          </a:prstGeom>
        </p:spPr>
      </p:pic>
      <p:sp>
        <p:nvSpPr>
          <p:cNvPr id="4" name="文本框 3"/>
          <p:cNvSpPr txBox="1"/>
          <p:nvPr/>
        </p:nvSpPr>
        <p:spPr>
          <a:xfrm>
            <a:off x="827405" y="709930"/>
            <a:ext cx="3048000" cy="245745"/>
          </a:xfrm>
          <a:prstGeom prst="rect">
            <a:avLst/>
          </a:prstGeom>
          <a:noFill/>
        </p:spPr>
        <p:txBody>
          <a:bodyPr wrap="square" lIns="0" tIns="0" rIns="0" bIns="0" rtlCol="0">
            <a:spAutoFit/>
          </a:bodyPr>
          <a:p>
            <a:r>
              <a:rPr lang="zh-CN" altLang="en-US" sz="1600" b="1" dirty="0">
                <a:solidFill>
                  <a:schemeClr val="tx1"/>
                </a:solidFill>
                <a:latin typeface="微软雅黑" panose="020B0503020204020204" pitchFamily="34" charset="-122"/>
                <a:ea typeface="微软雅黑" panose="020B0503020204020204" pitchFamily="34" charset="-122"/>
              </a:rPr>
              <a:t>待审查界面</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txBox="1"/>
          <p:nvPr/>
        </p:nvSpPr>
        <p:spPr>
          <a:xfrm>
            <a:off x="621030" y="195580"/>
            <a:ext cx="265684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bg1">
                    <a:lumMod val="50000"/>
                  </a:schemeClr>
                </a:solidFill>
                <a:latin typeface="+mn-lt"/>
                <a:ea typeface="+mn-ea"/>
                <a:cs typeface="+mn-ea"/>
                <a:sym typeface="+mn-lt"/>
              </a:rPr>
              <a:t>转档和归档报结——转档</a:t>
            </a:r>
            <a:endParaRPr lang="en-GB" altLang="zh-CN" sz="1800" dirty="0">
              <a:solidFill>
                <a:schemeClr val="bg1">
                  <a:lumMod val="50000"/>
                </a:schemeClr>
              </a:solidFill>
              <a:latin typeface="+mn-lt"/>
              <a:ea typeface="+mn-ea"/>
              <a:cs typeface="+mn-ea"/>
              <a:sym typeface="+mn-lt"/>
            </a:endParaRPr>
          </a:p>
        </p:txBody>
      </p:sp>
      <p:grpSp>
        <p:nvGrpSpPr>
          <p:cNvPr id="24" name="组合 23"/>
          <p:cNvGrpSpPr/>
          <p:nvPr/>
        </p:nvGrpSpPr>
        <p:grpSpPr>
          <a:xfrm>
            <a:off x="197509" y="102399"/>
            <a:ext cx="486059" cy="472564"/>
            <a:chOff x="1804405" y="1637642"/>
            <a:chExt cx="2053165" cy="1996160"/>
          </a:xfrm>
        </p:grpSpPr>
        <p:sp>
          <p:nvSpPr>
            <p:cNvPr id="25" name="等腰三角形 24"/>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等腰三角形 25"/>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7" name="文本框 106"/>
          <p:cNvSpPr txBox="1"/>
          <p:nvPr/>
        </p:nvSpPr>
        <p:spPr>
          <a:xfrm>
            <a:off x="611505" y="672783"/>
            <a:ext cx="5080000" cy="737235"/>
          </a:xfrm>
          <a:prstGeom prst="rect">
            <a:avLst/>
          </a:prstGeom>
          <a:noFill/>
          <a:ln w="9525">
            <a:noFill/>
          </a:ln>
        </p:spPr>
        <p:txBody>
          <a:bodyPr>
            <a:spAutoFit/>
          </a:bodyPr>
          <a:p>
            <a:pPr marL="0" indent="0"/>
            <a:r>
              <a:rPr lang="en-US" sz="2400" b="1">
                <a:latin typeface="Arial" panose="020B0604020202020204" pitchFamily="34" charset="0"/>
                <a:ea typeface="黑体" panose="02010609060101010101" charset="-122"/>
              </a:rPr>
              <a:t>5. </a:t>
            </a:r>
            <a:r>
              <a:rPr lang="zh-CN" sz="2400" b="1">
                <a:latin typeface="Arial" panose="020B0604020202020204" pitchFamily="34" charset="0"/>
                <a:ea typeface="黑体" panose="02010609060101010101" charset="-122"/>
              </a:rPr>
              <a:t>生成页码</a:t>
            </a:r>
            <a:r>
              <a:rPr lang="zh-CN" sz="1800" b="0">
                <a:latin typeface="Calibri" panose="020F0502020204030204" pitchFamily="34" charset="0"/>
                <a:ea typeface="宋体" panose="02010600030101010101" pitchFamily="2" charset="-122"/>
              </a:rPr>
              <a:t>当生成页码时，效果如下：</a:t>
            </a:r>
            <a:endParaRPr lang="zh-CN" altLang="en-US" sz="1800" b="0">
              <a:latin typeface="Calibri" panose="020F0502020204030204" pitchFamily="34" charset="0"/>
              <a:ea typeface="宋体" panose="02010600030101010101" pitchFamily="2" charset="-122"/>
            </a:endParaRPr>
          </a:p>
        </p:txBody>
      </p:sp>
      <p:pic>
        <p:nvPicPr>
          <p:cNvPr id="3" name="图片 2" descr="生成页码"/>
          <p:cNvPicPr>
            <a:picLocks noChangeAspect="1"/>
          </p:cNvPicPr>
          <p:nvPr/>
        </p:nvPicPr>
        <p:blipFill>
          <a:blip r:embed="rId1"/>
          <a:stretch>
            <a:fillRect/>
          </a:stretch>
        </p:blipFill>
        <p:spPr>
          <a:xfrm>
            <a:off x="661035" y="1419860"/>
            <a:ext cx="3785235" cy="3601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Title 1"/>
          <p:cNvSpPr txBox="1"/>
          <p:nvPr/>
        </p:nvSpPr>
        <p:spPr>
          <a:xfrm>
            <a:off x="621030" y="195580"/>
            <a:ext cx="30581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3B424B"/>
                </a:solidFill>
                <a:latin typeface="+mn-lt"/>
                <a:ea typeface="+mn-ea"/>
                <a:cs typeface="+mn-ea"/>
                <a:sym typeface="+mn-lt"/>
              </a:rPr>
              <a:t>转档和归档报结</a:t>
            </a:r>
            <a:r>
              <a:rPr lang="en-US" altLang="zh-CN" sz="1800" dirty="0">
                <a:solidFill>
                  <a:srgbClr val="3B424B"/>
                </a:solidFill>
                <a:latin typeface="+mn-lt"/>
                <a:ea typeface="+mn-ea"/>
                <a:cs typeface="+mn-ea"/>
                <a:sym typeface="+mn-lt"/>
              </a:rPr>
              <a:t>——</a:t>
            </a:r>
            <a:r>
              <a:rPr lang="zh-CN" altLang="en-US" sz="1800" dirty="0">
                <a:solidFill>
                  <a:srgbClr val="3B424B"/>
                </a:solidFill>
                <a:latin typeface="+mn-lt"/>
                <a:ea typeface="+mn-ea"/>
                <a:cs typeface="+mn-ea"/>
                <a:sym typeface="+mn-lt"/>
              </a:rPr>
              <a:t>归档</a:t>
            </a:r>
            <a:r>
              <a:rPr lang="zh-CN" altLang="en-US" sz="1800" dirty="0">
                <a:solidFill>
                  <a:srgbClr val="3B424B"/>
                </a:solidFill>
                <a:latin typeface="+mn-lt"/>
                <a:ea typeface="+mn-ea"/>
                <a:cs typeface="+mn-ea"/>
                <a:sym typeface="+mn-lt"/>
              </a:rPr>
              <a:t>报结</a:t>
            </a:r>
            <a:endParaRPr lang="zh-CN" altLang="en-US" sz="1800" dirty="0">
              <a:solidFill>
                <a:srgbClr val="3B424B"/>
              </a:solidFill>
              <a:latin typeface="+mn-lt"/>
              <a:ea typeface="+mn-ea"/>
              <a:cs typeface="+mn-ea"/>
              <a:sym typeface="+mn-lt"/>
            </a:endParaRPr>
          </a:p>
        </p:txBody>
      </p:sp>
      <p:grpSp>
        <p:nvGrpSpPr>
          <p:cNvPr id="209" name="组合 208"/>
          <p:cNvGrpSpPr/>
          <p:nvPr/>
        </p:nvGrpSpPr>
        <p:grpSpPr>
          <a:xfrm>
            <a:off x="197509" y="102399"/>
            <a:ext cx="486059" cy="472564"/>
            <a:chOff x="1804405" y="1637642"/>
            <a:chExt cx="2053165" cy="1996160"/>
          </a:xfrm>
        </p:grpSpPr>
        <p:sp>
          <p:nvSpPr>
            <p:cNvPr id="210" name="等腰三角形 209"/>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1" name="等腰三角形 210"/>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2" name="图片 1"/>
          <p:cNvPicPr>
            <a:picLocks noChangeAspect="1"/>
          </p:cNvPicPr>
          <p:nvPr>
            <p:custDataLst>
              <p:tags r:id="rId1"/>
            </p:custDataLst>
          </p:nvPr>
        </p:nvPicPr>
        <p:blipFill>
          <a:blip r:embed="rId2"/>
          <a:stretch>
            <a:fillRect/>
          </a:stretch>
        </p:blipFill>
        <p:spPr>
          <a:xfrm>
            <a:off x="661035" y="987425"/>
            <a:ext cx="6759575" cy="3654425"/>
          </a:xfrm>
          <a:prstGeom prst="rect">
            <a:avLst/>
          </a:prstGeom>
        </p:spPr>
      </p:pic>
      <p:sp>
        <p:nvSpPr>
          <p:cNvPr id="3" name="文本框 2"/>
          <p:cNvSpPr txBox="1"/>
          <p:nvPr/>
        </p:nvSpPr>
        <p:spPr>
          <a:xfrm>
            <a:off x="683895" y="699770"/>
            <a:ext cx="4256405" cy="245745"/>
          </a:xfrm>
          <a:prstGeom prst="rect">
            <a:avLst/>
          </a:prstGeom>
          <a:noFill/>
        </p:spPr>
        <p:txBody>
          <a:bodyPr wrap="square" lIns="0" tIns="0" rIns="0" bIns="0" rtlCol="0">
            <a:spAutoFit/>
          </a:bodyPr>
          <a:p>
            <a:r>
              <a:rPr lang="zh-CN" altLang="en-US" sz="1600" b="1" dirty="0">
                <a:solidFill>
                  <a:schemeClr val="tx1"/>
                </a:solidFill>
                <a:latin typeface="微软雅黑" panose="020B0503020204020204" pitchFamily="34" charset="-122"/>
                <a:ea typeface="微软雅黑" panose="020B0503020204020204" pitchFamily="34" charset="-122"/>
              </a:rPr>
              <a:t>卷宗经转档</a:t>
            </a:r>
            <a:r>
              <a:rPr lang="zh-CN" altLang="en-US" sz="1600" b="1" dirty="0">
                <a:solidFill>
                  <a:schemeClr val="tx1"/>
                </a:solidFill>
                <a:latin typeface="微软雅黑" panose="020B0503020204020204" pitchFamily="34" charset="-122"/>
                <a:ea typeface="微软雅黑" panose="020B0503020204020204" pitchFamily="34" charset="-122"/>
              </a:rPr>
              <a:t>后随正常归档报结提交到档案</a:t>
            </a:r>
            <a:r>
              <a:rPr lang="zh-CN" altLang="en-US" sz="1600" b="1" dirty="0">
                <a:solidFill>
                  <a:schemeClr val="tx1"/>
                </a:solidFill>
                <a:latin typeface="微软雅黑" panose="020B0503020204020204" pitchFamily="34" charset="-122"/>
                <a:ea typeface="微软雅黑" panose="020B0503020204020204" pitchFamily="34" charset="-122"/>
              </a:rPr>
              <a:t>室</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69509" y="115472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3133586" y="1673428"/>
            <a:ext cx="2926080" cy="922020"/>
          </a:xfrm>
          <a:prstGeom prst="rect">
            <a:avLst/>
          </a:prstGeom>
          <a:noFill/>
        </p:spPr>
        <p:txBody>
          <a:bodyPr wrap="none" rtlCol="0">
            <a:spAutoFit/>
          </a:bodyPr>
          <a:lstStyle/>
          <a:p>
            <a:r>
              <a:rPr lang="zh-CN" altLang="en-US" sz="5400" dirty="0">
                <a:solidFill>
                  <a:srgbClr val="666666"/>
                </a:solidFill>
                <a:latin typeface="+mn-lt"/>
                <a:ea typeface="+mn-ea"/>
                <a:cs typeface="+mn-ea"/>
                <a:sym typeface="+mn-lt"/>
              </a:rPr>
              <a:t>谢谢</a:t>
            </a:r>
            <a:r>
              <a:rPr lang="zh-CN" altLang="en-US" sz="5400" dirty="0">
                <a:solidFill>
                  <a:srgbClr val="666666"/>
                </a:solidFill>
                <a:latin typeface="+mn-lt"/>
                <a:ea typeface="+mn-ea"/>
                <a:cs typeface="+mn-ea"/>
                <a:sym typeface="+mn-lt"/>
              </a:rPr>
              <a:t>观看</a:t>
            </a:r>
            <a:endParaRPr lang="zh-CN" altLang="en-US" sz="5400" dirty="0">
              <a:solidFill>
                <a:srgbClr val="666666"/>
              </a:solidFill>
              <a:latin typeface="+mn-lt"/>
              <a:ea typeface="+mn-ea"/>
              <a:cs typeface="+mn-ea"/>
              <a:sym typeface="+mn-lt"/>
            </a:endParaRPr>
          </a:p>
        </p:txBody>
      </p:sp>
      <p:grpSp>
        <p:nvGrpSpPr>
          <p:cNvPr id="13" name="组合 12"/>
          <p:cNvGrpSpPr/>
          <p:nvPr/>
        </p:nvGrpSpPr>
        <p:grpSpPr>
          <a:xfrm>
            <a:off x="3995936" y="3529452"/>
            <a:ext cx="1204332" cy="879928"/>
            <a:chOff x="4047664" y="3529452"/>
            <a:chExt cx="1204332" cy="879928"/>
          </a:xfrm>
        </p:grpSpPr>
        <p:sp>
          <p:nvSpPr>
            <p:cNvPr id="14" name="流程图: 过程 13"/>
            <p:cNvSpPr/>
            <p:nvPr/>
          </p:nvSpPr>
          <p:spPr>
            <a:xfrm>
              <a:off x="4047664" y="3529452"/>
              <a:ext cx="1204332" cy="338982"/>
            </a:xfrm>
            <a:prstGeom prst="flowChartProcess">
              <a:avLst/>
            </a:prstGeom>
            <a:solidFill>
              <a:srgbClr val="4B4B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pic>
          <p:nvPicPr>
            <p:cNvPr id="15" name="Picture 15"/>
            <p:cNvPicPr>
              <a:picLocks noChangeAspect="1"/>
            </p:cNvPicPr>
            <p:nvPr/>
          </p:nvPicPr>
          <p:blipFill>
            <a:blip r:embed="rId1" cstate="email"/>
            <a:stretch>
              <a:fillRect/>
            </a:stretch>
          </p:blipFill>
          <p:spPr>
            <a:xfrm rot="5400000" flipH="1">
              <a:off x="4379860" y="3572169"/>
              <a:ext cx="540946" cy="1133476"/>
            </a:xfrm>
            <a:prstGeom prst="rect">
              <a:avLst/>
            </a:prstGeom>
          </p:spPr>
        </p:pic>
      </p:grpSp>
      <p:sp>
        <p:nvSpPr>
          <p:cNvPr id="16" name="文本框 15"/>
          <p:cNvSpPr txBox="1"/>
          <p:nvPr/>
        </p:nvSpPr>
        <p:spPr>
          <a:xfrm>
            <a:off x="4032527" y="3534276"/>
            <a:ext cx="1160780" cy="260350"/>
          </a:xfrm>
          <a:prstGeom prst="rect">
            <a:avLst/>
          </a:prstGeom>
          <a:noFill/>
        </p:spPr>
        <p:txBody>
          <a:bodyPr wrap="none" rtlCol="0">
            <a:spAutoFit/>
          </a:bodyPr>
          <a:lstStyle/>
          <a:p>
            <a:r>
              <a:rPr lang="zh-CN" altLang="en-US" sz="1100" dirty="0">
                <a:solidFill>
                  <a:schemeClr val="bg1"/>
                </a:solidFill>
                <a:latin typeface="+mn-lt"/>
                <a:ea typeface="+mn-ea"/>
                <a:cs typeface="+mn-ea"/>
                <a:sym typeface="+mn-lt"/>
              </a:rPr>
              <a:t>演讲人：</a:t>
            </a:r>
            <a:r>
              <a:rPr lang="zh-CN" altLang="en-US" sz="1100" dirty="0">
                <a:solidFill>
                  <a:schemeClr val="bg1"/>
                </a:solidFill>
                <a:latin typeface="+mn-lt"/>
                <a:ea typeface="+mn-ea"/>
                <a:cs typeface="+mn-ea"/>
                <a:sym typeface="+mn-lt"/>
              </a:rPr>
              <a:t>庄钦豪</a:t>
            </a:r>
            <a:endParaRPr lang="zh-CN" altLang="en-US" sz="1100" dirty="0">
              <a:solidFill>
                <a:schemeClr val="bg1"/>
              </a:solidFill>
              <a:latin typeface="+mn-lt"/>
              <a:ea typeface="+mn-ea"/>
              <a:cs typeface="+mn-ea"/>
              <a:sym typeface="+mn-lt"/>
            </a:endParaRPr>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276" y="-308570"/>
            <a:ext cx="5132554" cy="4834220"/>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H="1" flipV="1">
            <a:off x="6642446" y="1059582"/>
            <a:ext cx="5139025" cy="4834220"/>
          </a:xfrm>
          <a:prstGeom prst="rect">
            <a:avLst/>
          </a:prstGeom>
        </p:spPr>
      </p:pic>
      <p:sp>
        <p:nvSpPr>
          <p:cNvPr id="2" name="文本框 1"/>
          <p:cNvSpPr txBox="1"/>
          <p:nvPr/>
        </p:nvSpPr>
        <p:spPr>
          <a:xfrm>
            <a:off x="2560955" y="2643505"/>
            <a:ext cx="4685030" cy="492125"/>
          </a:xfrm>
          <a:prstGeom prst="rect">
            <a:avLst/>
          </a:prstGeom>
          <a:noFill/>
        </p:spPr>
        <p:txBody>
          <a:bodyPr wrap="square" lIns="0" tIns="0" rIns="0" bIns="0" rtlCol="0">
            <a:spAutoFit/>
          </a:bodyPr>
          <a:p>
            <a:r>
              <a:rPr lang="zh-CN" altLang="en-US" sz="1600" b="1" dirty="0">
                <a:solidFill>
                  <a:schemeClr val="accent6"/>
                </a:solidFill>
                <a:latin typeface="微软雅黑" panose="020B0503020204020204" pitchFamily="34" charset="-122"/>
                <a:ea typeface="微软雅黑" panose="020B0503020204020204" pitchFamily="34" charset="-122"/>
              </a:rPr>
              <a:t>后续有问题请致电</a:t>
            </a:r>
            <a:r>
              <a:rPr lang="en-US" altLang="zh-CN" sz="1600" b="1" dirty="0">
                <a:solidFill>
                  <a:schemeClr val="accent6"/>
                </a:solidFill>
                <a:latin typeface="微软雅黑" panose="020B0503020204020204" pitchFamily="34" charset="-122"/>
                <a:ea typeface="微软雅黑" panose="020B0503020204020204" pitchFamily="34" charset="-122"/>
              </a:rPr>
              <a:t>30612</a:t>
            </a:r>
            <a:r>
              <a:rPr lang="zh-CN" altLang="en-US" sz="1600" b="1" dirty="0">
                <a:solidFill>
                  <a:schemeClr val="accent6"/>
                </a:solidFill>
                <a:latin typeface="微软雅黑" panose="020B0503020204020204" pitchFamily="34" charset="-122"/>
                <a:ea typeface="微软雅黑" panose="020B0503020204020204" pitchFamily="34" charset="-122"/>
              </a:rPr>
              <a:t>、</a:t>
            </a:r>
            <a:r>
              <a:rPr lang="en-US" altLang="zh-CN" sz="1600" b="1" dirty="0">
                <a:solidFill>
                  <a:schemeClr val="accent6"/>
                </a:solidFill>
                <a:latin typeface="微软雅黑" panose="020B0503020204020204" pitchFamily="34" charset="-122"/>
                <a:ea typeface="微软雅黑" panose="020B0503020204020204" pitchFamily="34" charset="-122"/>
              </a:rPr>
              <a:t>30611</a:t>
            </a:r>
            <a:r>
              <a:rPr lang="zh-CN" altLang="en-US" sz="1600" b="1" dirty="0">
                <a:solidFill>
                  <a:schemeClr val="accent6"/>
                </a:solidFill>
                <a:latin typeface="微软雅黑" panose="020B0503020204020204" pitchFamily="34" charset="-122"/>
                <a:ea typeface="微软雅黑" panose="020B0503020204020204" pitchFamily="34" charset="-122"/>
              </a:rPr>
              <a:t>、</a:t>
            </a:r>
            <a:r>
              <a:rPr lang="en-US" altLang="zh-CN" sz="1600" b="1" dirty="0">
                <a:solidFill>
                  <a:schemeClr val="accent6"/>
                </a:solidFill>
                <a:latin typeface="微软雅黑" panose="020B0503020204020204" pitchFamily="34" charset="-122"/>
                <a:ea typeface="微软雅黑" panose="020B0503020204020204" pitchFamily="34" charset="-122"/>
              </a:rPr>
              <a:t>30618</a:t>
            </a:r>
            <a:endParaRPr lang="en-US" altLang="zh-CN" sz="1600" b="1" dirty="0">
              <a:solidFill>
                <a:schemeClr val="accent6"/>
              </a:solidFill>
              <a:latin typeface="微软雅黑" panose="020B0503020204020204" pitchFamily="34" charset="-122"/>
              <a:ea typeface="微软雅黑" panose="020B0503020204020204" pitchFamily="34" charset="-122"/>
            </a:endParaRPr>
          </a:p>
          <a:p>
            <a:r>
              <a:rPr lang="zh-CN" altLang="en-US" sz="1600" b="1" dirty="0">
                <a:solidFill>
                  <a:schemeClr val="accent6"/>
                </a:solidFill>
                <a:latin typeface="微软雅黑" panose="020B0503020204020204" pitchFamily="34" charset="-122"/>
                <a:ea typeface="微软雅黑" panose="020B0503020204020204" pitchFamily="34" charset="-122"/>
              </a:rPr>
              <a:t>有新增需求</a:t>
            </a:r>
            <a:r>
              <a:rPr lang="zh-CN" altLang="en-US" sz="1600" b="1" dirty="0">
                <a:solidFill>
                  <a:schemeClr val="accent6"/>
                </a:solidFill>
                <a:latin typeface="微软雅黑" panose="020B0503020204020204" pitchFamily="34" charset="-122"/>
                <a:ea typeface="微软雅黑" panose="020B0503020204020204" pitchFamily="34" charset="-122"/>
              </a:rPr>
              <a:t>时在【广州法院综合业务系统】提起</a:t>
            </a:r>
            <a:r>
              <a:rPr lang="zh-CN" altLang="en-US" sz="1600" b="1" dirty="0">
                <a:solidFill>
                  <a:schemeClr val="accent6"/>
                </a:solidFill>
                <a:latin typeface="微软雅黑" panose="020B0503020204020204" pitchFamily="34" charset="-122"/>
                <a:ea typeface="微软雅黑" panose="020B0503020204020204" pitchFamily="34" charset="-122"/>
              </a:rPr>
              <a:t>报修</a:t>
            </a:r>
            <a:endParaRPr lang="zh-CN" altLang="en-US" sz="1600" b="1" dirty="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1000" autoRev="1" fill="hold">
                                          <p:stCondLst>
                                            <p:cond delay="0"/>
                                          </p:stCondLst>
                                        </p:cTn>
                                        <p:tgtEl>
                                          <p:spTgt spid="11"/>
                                        </p:tgtEl>
                                        <p:attrNameLst>
                                          <p:attrName>ppt_w</p:attrName>
                                        </p:attrNameLst>
                                      </p:cBhvr>
                                    </p:anim>
                                    <p:anim by="(#ppt_w*0.50)" calcmode="lin" valueType="num">
                                      <p:cBhvr>
                                        <p:cTn id="14" dur="1000" decel="50000" autoRev="1" fill="hold">
                                          <p:stCondLst>
                                            <p:cond delay="0"/>
                                          </p:stCondLst>
                                        </p:cTn>
                                        <p:tgtEl>
                                          <p:spTgt spid="11"/>
                                        </p:tgtEl>
                                        <p:attrNameLst>
                                          <p:attrName>ppt_x</p:attrName>
                                        </p:attrNameLst>
                                      </p:cBhvr>
                                    </p:anim>
                                    <p:anim from="(-#ppt_h/2)" to="(#ppt_y)" calcmode="lin" valueType="num">
                                      <p:cBhvr>
                                        <p:cTn id="15" dur="2000" fill="hold">
                                          <p:stCondLst>
                                            <p:cond delay="0"/>
                                          </p:stCondLst>
                                        </p:cTn>
                                        <p:tgtEl>
                                          <p:spTgt spid="11"/>
                                        </p:tgtEl>
                                        <p:attrNameLst>
                                          <p:attrName>ppt_y</p:attrName>
                                        </p:attrNameLst>
                                      </p:cBhvr>
                                    </p:anim>
                                    <p:animRot by="21600000">
                                      <p:cBhvr>
                                        <p:cTn id="16" dur="2000" fill="hold">
                                          <p:stCondLst>
                                            <p:cond delay="0"/>
                                          </p:stCondLst>
                                        </p:cTn>
                                        <p:tgtEl>
                                          <p:spTgt spid="11"/>
                                        </p:tgtEl>
                                        <p:attrNameLst>
                                          <p:attrName>r</p:attrName>
                                        </p:attrNameLst>
                                      </p:cBhvr>
                                    </p:animRot>
                                  </p:childTnLst>
                                </p:cTn>
                              </p:par>
                            </p:childTnLst>
                          </p:cTn>
                        </p:par>
                        <p:par>
                          <p:cTn id="17" fill="hold">
                            <p:stCondLst>
                              <p:cond delay="3099"/>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4099"/>
                            </p:stCondLst>
                            <p:childTnLst>
                              <p:par>
                                <p:cTn id="24" presetID="53" presetClass="entr" presetSubtype="16"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750"/>
                                        <p:tgtEl>
                                          <p:spTgt spid="17"/>
                                        </p:tgtEl>
                                      </p:cBhvr>
                                    </p:animEffect>
                                  </p:childTnLst>
                                </p:cTn>
                              </p:par>
                              <p:par>
                                <p:cTn id="34" presetID="22" presetClass="entr" presetSubtype="2"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right)">
                                      <p:cBhvr>
                                        <p:cTn id="36"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无纸化上诉</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pic>
        <p:nvPicPr>
          <p:cNvPr id="3" name="图片 2" descr="待立案"/>
          <p:cNvPicPr>
            <a:picLocks noChangeAspect="1"/>
          </p:cNvPicPr>
          <p:nvPr/>
        </p:nvPicPr>
        <p:blipFill>
          <a:blip r:embed="rId1"/>
          <a:stretch>
            <a:fillRect/>
          </a:stretch>
        </p:blipFill>
        <p:spPr>
          <a:xfrm>
            <a:off x="611505" y="915670"/>
            <a:ext cx="8058150" cy="3996690"/>
          </a:xfrm>
          <a:prstGeom prst="rect">
            <a:avLst/>
          </a:prstGeom>
        </p:spPr>
      </p:pic>
      <p:sp>
        <p:nvSpPr>
          <p:cNvPr id="4" name="文本框 3"/>
          <p:cNvSpPr txBox="1"/>
          <p:nvPr/>
        </p:nvSpPr>
        <p:spPr>
          <a:xfrm>
            <a:off x="755650" y="622300"/>
            <a:ext cx="3048000" cy="245745"/>
          </a:xfrm>
          <a:prstGeom prst="rect">
            <a:avLst/>
          </a:prstGeom>
          <a:noFill/>
        </p:spPr>
        <p:txBody>
          <a:bodyPr wrap="square" lIns="0" tIns="0" rIns="0" bIns="0" rtlCol="0">
            <a:spAutoFit/>
          </a:bodyPr>
          <a:p>
            <a:r>
              <a:rPr lang="zh-CN" altLang="en-US" sz="1600" b="1" dirty="0">
                <a:solidFill>
                  <a:schemeClr val="tx1"/>
                </a:solidFill>
                <a:latin typeface="微软雅黑" panose="020B0503020204020204" pitchFamily="34" charset="-122"/>
                <a:ea typeface="微软雅黑" panose="020B0503020204020204" pitchFamily="34" charset="-122"/>
              </a:rPr>
              <a:t>待立案界面</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
          <p:cNvSpPr txBox="1"/>
          <p:nvPr/>
        </p:nvSpPr>
        <p:spPr>
          <a:xfrm>
            <a:off x="4279362" y="1670816"/>
            <a:ext cx="1372758" cy="1107440"/>
          </a:xfrm>
          <a:prstGeom prst="rect">
            <a:avLst/>
          </a:prstGeom>
          <a:noFill/>
        </p:spPr>
        <p:txBody>
          <a:bodyPr wrap="square" lIns="0" tIns="0" rIns="0" bIns="0" rtlCol="0">
            <a:spAutoFit/>
          </a:bodyPr>
          <a:lstStyle/>
          <a:p>
            <a:r>
              <a:rPr lang="en-US" altLang="zh-CN" sz="7200" dirty="0">
                <a:solidFill>
                  <a:srgbClr val="4B4B4B"/>
                </a:solidFill>
                <a:latin typeface="+mn-lt"/>
                <a:ea typeface="+mn-ea"/>
                <a:cs typeface="+mn-ea"/>
                <a:sym typeface="+mn-lt"/>
              </a:rPr>
              <a:t>02</a:t>
            </a:r>
            <a:endParaRPr lang="zh-CN" altLang="en-US" sz="7200" dirty="0">
              <a:solidFill>
                <a:srgbClr val="4B4B4B"/>
              </a:solidFill>
              <a:latin typeface="+mn-lt"/>
              <a:ea typeface="+mn-ea"/>
              <a:cs typeface="+mn-ea"/>
              <a:sym typeface="+mn-lt"/>
            </a:endParaRPr>
          </a:p>
        </p:txBody>
      </p:sp>
      <p:sp>
        <p:nvSpPr>
          <p:cNvPr id="12" name="TextBox 5"/>
          <p:cNvSpPr txBox="1"/>
          <p:nvPr/>
        </p:nvSpPr>
        <p:spPr>
          <a:xfrm>
            <a:off x="3141345" y="2774315"/>
            <a:ext cx="3454400" cy="492125"/>
          </a:xfrm>
          <a:prstGeom prst="rect">
            <a:avLst/>
          </a:prstGeom>
          <a:noFill/>
        </p:spPr>
        <p:txBody>
          <a:bodyPr wrap="square" lIns="0" tIns="0" rIns="0" bIns="0" rtlCol="0">
            <a:spAutoFit/>
          </a:bodyPr>
          <a:lstStyle/>
          <a:p>
            <a:r>
              <a:rPr lang="zh-CN" altLang="en-US" sz="3200" dirty="0">
                <a:solidFill>
                  <a:srgbClr val="4B4B4B"/>
                </a:solidFill>
                <a:latin typeface="+mn-lt"/>
                <a:ea typeface="+mn-ea"/>
                <a:cs typeface="+mn-ea"/>
                <a:sym typeface="+mn-lt"/>
              </a:rPr>
              <a:t>智能卷宗功能介绍</a:t>
            </a:r>
            <a:endParaRPr lang="zh-CN" altLang="en-US" sz="3200" dirty="0">
              <a:solidFill>
                <a:srgbClr val="4B4B4B"/>
              </a:solidFill>
              <a:latin typeface="+mn-lt"/>
              <a:ea typeface="+mn-ea"/>
              <a:cs typeface="+mn-ea"/>
              <a:sym typeface="+mn-lt"/>
            </a:endParaRPr>
          </a:p>
        </p:txBody>
      </p:sp>
      <p:sp>
        <p:nvSpPr>
          <p:cNvPr id="14" name="矩形 13"/>
          <p:cNvSpPr/>
          <p:nvPr/>
        </p:nvSpPr>
        <p:spPr>
          <a:xfrm>
            <a:off x="1763688" y="1187608"/>
            <a:ext cx="5682811" cy="2527300"/>
          </a:xfrm>
          <a:prstGeom prst="rect">
            <a:avLst/>
          </a:prstGeom>
          <a:noFill/>
          <a:ln w="57150">
            <a:solidFill>
              <a:srgbClr val="66666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dirty="0">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73855" y="-951748"/>
            <a:ext cx="5132554" cy="4834220"/>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H="1" flipV="1">
            <a:off x="5508104" y="1437413"/>
            <a:ext cx="5139025" cy="4834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2"/>
                                        </p:tgtEl>
                                        <p:attrNameLst>
                                          <p:attrName>ppt_y</p:attrName>
                                        </p:attrNameLst>
                                      </p:cBhvr>
                                      <p:tavLst>
                                        <p:tav tm="0">
                                          <p:val>
                                            <p:strVal val="#ppt_y"/>
                                          </p:val>
                                        </p:tav>
                                        <p:tav tm="100000">
                                          <p:val>
                                            <p:strVal val="#ppt_y"/>
                                          </p:val>
                                        </p:tav>
                                      </p:tavLst>
                                    </p:anim>
                                    <p:anim calcmode="lin" valueType="num">
                                      <p:cBhvr>
                                        <p:cTn id="1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2"/>
                                        </p:tgtEl>
                                      </p:cBhvr>
                                    </p:animEffect>
                                  </p:childTnLst>
                                </p:cTn>
                              </p:par>
                            </p:childTnLst>
                          </p:cTn>
                        </p:par>
                        <p:par>
                          <p:cTn id="17" fill="hold">
                            <p:stCondLst>
                              <p:cond delay="850"/>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750"/>
                                        <p:tgtEl>
                                          <p:spTgt spid="7"/>
                                        </p:tgtEl>
                                      </p:cBhvr>
                                    </p:animEffect>
                                  </p:childTnLst>
                                </p:cTn>
                              </p:par>
                              <p:par>
                                <p:cTn id="28" presetID="2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0" name="文本框 99"/>
          <p:cNvSpPr txBox="1"/>
          <p:nvPr/>
        </p:nvSpPr>
        <p:spPr>
          <a:xfrm>
            <a:off x="661035" y="674370"/>
            <a:ext cx="7874000" cy="1275715"/>
          </a:xfrm>
          <a:prstGeom prst="rect">
            <a:avLst/>
          </a:prstGeom>
          <a:noFill/>
          <a:ln w="9525">
            <a:noFill/>
          </a:ln>
        </p:spPr>
        <p:txBody>
          <a:bodyPr>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目录检索可依据关键字检索三项内容分别为目录、全文、笔记。可依据类型进行精确查找</a:t>
            </a:r>
            <a:endParaRPr lang="zh-CN" altLang="en-US" sz="1800" b="0">
              <a:latin typeface="Calibri" panose="020F0502020204030204" pitchFamily="34" charset="0"/>
              <a:ea typeface="宋体" panose="02010600030101010101" pitchFamily="2" charset="-122"/>
            </a:endParaRPr>
          </a:p>
        </p:txBody>
      </p:sp>
      <p:pic>
        <p:nvPicPr>
          <p:cNvPr id="3" name="图片 2" descr="目录"/>
          <p:cNvPicPr>
            <a:picLocks noChangeAspect="1"/>
          </p:cNvPicPr>
          <p:nvPr/>
        </p:nvPicPr>
        <p:blipFill>
          <a:blip r:embed="rId1"/>
          <a:stretch>
            <a:fillRect/>
          </a:stretch>
        </p:blipFill>
        <p:spPr>
          <a:xfrm>
            <a:off x="1043305" y="1275715"/>
            <a:ext cx="4247515" cy="3759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1" name="文本框 100"/>
          <p:cNvSpPr txBox="1"/>
          <p:nvPr/>
        </p:nvSpPr>
        <p:spPr>
          <a:xfrm>
            <a:off x="621030" y="699770"/>
            <a:ext cx="7403465" cy="1692275"/>
          </a:xfrm>
          <a:prstGeom prst="rect">
            <a:avLst/>
          </a:prstGeom>
          <a:noFill/>
          <a:ln w="9525">
            <a:noFill/>
          </a:ln>
        </p:spPr>
        <p:txBody>
          <a:bodyPr>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阅卷视图可以依据不同需求进行切换阅卷视图，分别为阅卷视图、时间视图、名称视图、收藏夹</a:t>
            </a:r>
            <a:endParaRPr lang="zh-CN" altLang="en-US" sz="1800" b="0">
              <a:latin typeface="Calibri" panose="020F0502020204030204" pitchFamily="34" charset="0"/>
              <a:ea typeface="宋体" panose="02010600030101010101" pitchFamily="2" charset="-122"/>
            </a:endParaRPr>
          </a:p>
        </p:txBody>
      </p:sp>
      <p:pic>
        <p:nvPicPr>
          <p:cNvPr id="2" name="图片 1" descr="阅卷"/>
          <p:cNvPicPr>
            <a:picLocks noChangeAspect="1"/>
          </p:cNvPicPr>
          <p:nvPr/>
        </p:nvPicPr>
        <p:blipFill>
          <a:blip r:embed="rId1"/>
          <a:stretch>
            <a:fillRect/>
          </a:stretch>
        </p:blipFill>
        <p:spPr>
          <a:xfrm>
            <a:off x="1187450" y="1309370"/>
            <a:ext cx="3756025" cy="3830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txBox="1"/>
          <p:nvPr/>
        </p:nvSpPr>
        <p:spPr>
          <a:xfrm>
            <a:off x="621201" y="19548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4B4B4B"/>
                </a:solidFill>
                <a:latin typeface="+mn-lt"/>
                <a:ea typeface="+mn-ea"/>
                <a:cs typeface="+mn-ea"/>
                <a:sym typeface="+mn-lt"/>
              </a:rPr>
              <a:t>智能卷宗功能介绍</a:t>
            </a:r>
            <a:endParaRPr lang="en-GB" altLang="zh-CN" sz="1800" dirty="0">
              <a:solidFill>
                <a:schemeClr val="bg1">
                  <a:lumMod val="50000"/>
                </a:schemeClr>
              </a:solidFill>
              <a:latin typeface="+mn-lt"/>
              <a:ea typeface="+mn-ea"/>
              <a:cs typeface="+mn-ea"/>
              <a:sym typeface="+mn-lt"/>
            </a:endParaRPr>
          </a:p>
        </p:txBody>
      </p:sp>
      <p:grpSp>
        <p:nvGrpSpPr>
          <p:cNvPr id="36" name="组合 35"/>
          <p:cNvGrpSpPr/>
          <p:nvPr/>
        </p:nvGrpSpPr>
        <p:grpSpPr>
          <a:xfrm>
            <a:off x="197509" y="102399"/>
            <a:ext cx="486059" cy="472564"/>
            <a:chOff x="1804405" y="1637642"/>
            <a:chExt cx="2053165" cy="1996160"/>
          </a:xfrm>
        </p:grpSpPr>
        <p:sp>
          <p:nvSpPr>
            <p:cNvPr id="37" name="等腰三角形 36"/>
            <p:cNvSpPr/>
            <p:nvPr/>
          </p:nvSpPr>
          <p:spPr>
            <a:xfrm rot="864939">
              <a:off x="1804405" y="1637642"/>
              <a:ext cx="1799010" cy="1505951"/>
            </a:xfrm>
            <a:prstGeom prst="triangle">
              <a:avLst>
                <a:gd name="adj" fmla="val 27396"/>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rot="1953267">
              <a:off x="1813354" y="1922590"/>
              <a:ext cx="2044216" cy="1711212"/>
            </a:xfrm>
            <a:prstGeom prst="triangle">
              <a:avLst>
                <a:gd name="adj" fmla="val 27396"/>
              </a:avLst>
            </a:prstGeom>
            <a:noFill/>
            <a:ln w="19050">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02" name="文本框 101"/>
          <p:cNvSpPr txBox="1"/>
          <p:nvPr/>
        </p:nvSpPr>
        <p:spPr>
          <a:xfrm>
            <a:off x="621030" y="768985"/>
            <a:ext cx="6527800" cy="582930"/>
          </a:xfrm>
          <a:prstGeom prst="rect">
            <a:avLst/>
          </a:prstGeom>
          <a:noFill/>
          <a:ln w="9525">
            <a:noFill/>
          </a:ln>
        </p:spPr>
        <p:txBody>
          <a:bodyPr>
            <a:noAutofit/>
          </a:bodyPr>
          <a:p>
            <a:pPr marL="266700" indent="-266700"/>
            <a:r>
              <a:rPr lang="en-US" sz="1800" b="0">
                <a:latin typeface="Wingdings" panose="05000000000000000000" charset="0"/>
                <a:ea typeface="宋体" panose="02010600030101010101" pitchFamily="2" charset="-122"/>
              </a:rPr>
              <a:t>Ø </a:t>
            </a:r>
            <a:r>
              <a:rPr lang="zh-CN" sz="1800" b="0">
                <a:latin typeface="Calibri" panose="020F0502020204030204" pitchFamily="34" charset="0"/>
                <a:ea typeface="宋体" panose="02010600030101010101" pitchFamily="2" charset="-122"/>
              </a:rPr>
              <a:t>系统支持卷宗上传功能，操作如下：</a:t>
            </a:r>
            <a:endParaRPr lang="zh-CN" altLang="en-US" sz="1800" b="0">
              <a:latin typeface="Calibri" panose="020F0502020204030204" pitchFamily="34" charset="0"/>
              <a:ea typeface="宋体" panose="02010600030101010101" pitchFamily="2" charset="-122"/>
            </a:endParaRPr>
          </a:p>
        </p:txBody>
      </p:sp>
      <p:pic>
        <p:nvPicPr>
          <p:cNvPr id="2" name="图片 1" descr="上传卷宗文件"/>
          <p:cNvPicPr>
            <a:picLocks noChangeAspect="1"/>
          </p:cNvPicPr>
          <p:nvPr/>
        </p:nvPicPr>
        <p:blipFill>
          <a:blip r:embed="rId1"/>
          <a:stretch>
            <a:fillRect/>
          </a:stretch>
        </p:blipFill>
        <p:spPr>
          <a:xfrm>
            <a:off x="661035" y="1275715"/>
            <a:ext cx="7750175" cy="3649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commondata" val="eyJoZGlkIjoiZTI3YmIwNWQwMjhlZDkwYTE0NDBmMzc2ODkwNThlMzcifQ=="/>
</p:tagLst>
</file>

<file path=ppt/theme/_rels/theme1.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第一PPT，www.1ppt.com​">
  <a:themeElements>
    <a:clrScheme name="自定义 2">
      <a:dk1>
        <a:srgbClr val="000000"/>
      </a:dk1>
      <a:lt1>
        <a:srgbClr val="FFFFFF"/>
      </a:lt1>
      <a:dk2>
        <a:srgbClr val="FFFFFF"/>
      </a:dk2>
      <a:lt2>
        <a:srgbClr val="FFFFFF"/>
      </a:lt2>
      <a:accent1>
        <a:srgbClr val="4B4B4B"/>
      </a:accent1>
      <a:accent2>
        <a:srgbClr val="A9A9A9"/>
      </a:accent2>
      <a:accent3>
        <a:srgbClr val="4B4B4B"/>
      </a:accent3>
      <a:accent4>
        <a:srgbClr val="A9A9A9"/>
      </a:accent4>
      <a:accent5>
        <a:srgbClr val="4B4B4B"/>
      </a:accent5>
      <a:accent6>
        <a:srgbClr val="A9A9A9"/>
      </a:accent6>
      <a:hlink>
        <a:srgbClr val="5F5D56"/>
      </a:hlink>
      <a:folHlink>
        <a:srgbClr val="2E3D54"/>
      </a:folHlink>
    </a:clrScheme>
    <a:fontScheme name="opuxnikf">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1416</Words>
  <Application>WPS 演示</Application>
  <PresentationFormat>全屏显示(16:9)</PresentationFormat>
  <Paragraphs>218</Paragraphs>
  <Slides>42</Slides>
  <Notes>25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42</vt:i4>
      </vt:variant>
    </vt:vector>
  </HeadingPairs>
  <TitlesOfParts>
    <vt:vector size="58" baseType="lpstr">
      <vt:lpstr>Arial</vt:lpstr>
      <vt:lpstr>宋体</vt:lpstr>
      <vt:lpstr>Wingdings</vt:lpstr>
      <vt:lpstr>Calibri</vt:lpstr>
      <vt:lpstr>微软雅黑</vt:lpstr>
      <vt:lpstr>inpin heiti</vt:lpstr>
      <vt:lpstr>Calibri</vt:lpstr>
      <vt:lpstr>U.S. 101</vt:lpstr>
      <vt:lpstr>Segoe Print</vt:lpstr>
      <vt:lpstr>Roboto</vt:lpstr>
      <vt:lpstr>Times New Roman</vt:lpstr>
      <vt:lpstr>Open Sans Light</vt:lpstr>
      <vt:lpstr>Wingdings</vt:lpstr>
      <vt:lpstr>Arial Unicode MS</vt:lpstr>
      <vt:lpstr>黑体</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creator>administrator</dc:creator>
  <cp:keywords>PPT</cp:keywords>
  <dc:description>PPT</dc:description>
  <dc:subject>PPT</dc:subject>
  <cp:category>PPT</cp:category>
  <cp:lastModifiedBy>one day</cp:lastModifiedBy>
  <cp:revision>1064</cp:revision>
  <dcterms:created xsi:type="dcterms:W3CDTF">2015-04-24T01:01:00Z</dcterms:created>
  <dcterms:modified xsi:type="dcterms:W3CDTF">2023-10-17T06:22:01Z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843570A8D3A14029B646F9CCFA1B18C9_12</vt:lpwstr>
  </property>
  <property fmtid="{D5CDD505-2E9C-101B-9397-08002B2CF9AE}" pid="3" name="KSOProductBuildVer">
    <vt:lpwstr>2052-12.1.0.15712</vt:lpwstr>
  </property>
</Properties>
</file>